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99" r:id="rId2"/>
    <p:sldId id="293" r:id="rId3"/>
    <p:sldId id="294" r:id="rId4"/>
    <p:sldId id="295" r:id="rId5"/>
    <p:sldId id="296" r:id="rId6"/>
    <p:sldId id="297" r:id="rId7"/>
    <p:sldId id="298" r:id="rId8"/>
    <p:sldId id="300" r:id="rId9"/>
    <p:sldId id="301" r:id="rId10"/>
    <p:sldId id="302" r:id="rId11"/>
    <p:sldId id="279" r:id="rId12"/>
    <p:sldId id="281" r:id="rId13"/>
    <p:sldId id="289" r:id="rId14"/>
    <p:sldId id="309" r:id="rId15"/>
    <p:sldId id="311" r:id="rId16"/>
    <p:sldId id="283" r:id="rId17"/>
    <p:sldId id="258" r:id="rId18"/>
    <p:sldId id="259" r:id="rId19"/>
    <p:sldId id="260" r:id="rId20"/>
    <p:sldId id="261" r:id="rId21"/>
    <p:sldId id="262" r:id="rId22"/>
    <p:sldId id="263" r:id="rId23"/>
    <p:sldId id="288" r:id="rId24"/>
    <p:sldId id="264" r:id="rId25"/>
    <p:sldId id="265" r:id="rId26"/>
    <p:sldId id="266" r:id="rId27"/>
    <p:sldId id="284" r:id="rId28"/>
    <p:sldId id="267" r:id="rId29"/>
    <p:sldId id="268" r:id="rId30"/>
    <p:sldId id="282" r:id="rId31"/>
    <p:sldId id="269" r:id="rId32"/>
    <p:sldId id="285" r:id="rId33"/>
    <p:sldId id="271" r:id="rId34"/>
    <p:sldId id="272" r:id="rId35"/>
    <p:sldId id="273" r:id="rId36"/>
    <p:sldId id="286" r:id="rId37"/>
    <p:sldId id="275" r:id="rId38"/>
    <p:sldId id="276" r:id="rId39"/>
    <p:sldId id="280" r:id="rId40"/>
    <p:sldId id="274" r:id="rId41"/>
    <p:sldId id="287" r:id="rId42"/>
    <p:sldId id="277" r:id="rId43"/>
    <p:sldId id="278" r:id="rId44"/>
    <p:sldId id="304" r:id="rId45"/>
    <p:sldId id="306" r:id="rId46"/>
    <p:sldId id="303" r:id="rId47"/>
    <p:sldId id="312" r:id="rId48"/>
    <p:sldId id="305" r:id="rId49"/>
    <p:sldId id="290" r:id="rId50"/>
  </p:sldIdLst>
  <p:sldSz cx="9144000" cy="6858000" type="screen4x3"/>
  <p:notesSz cx="6858000" cy="99472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33B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360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792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0071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1555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4478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0616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358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360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4589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944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79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80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50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08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745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91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C80A-B2F5-4D56-A8F9-E0249CBF292E}" type="datetimeFigureOut">
              <a:rPr lang="pt-BR" smtClean="0"/>
              <a:pPr/>
              <a:t>11/03/2025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47FFD69-8978-4E91-9D83-BA2DF42A5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368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F 2025 - Adesivo Lema 19x6cm - Loja oficial Edições CNBB"/>
          <p:cNvPicPr>
            <a:picLocks noChangeAspect="1" noChangeArrowheads="1"/>
          </p:cNvPicPr>
          <p:nvPr/>
        </p:nvPicPr>
        <p:blipFill>
          <a:blip r:embed="rId2"/>
          <a:srcRect t="50691" b="17512"/>
          <a:stretch>
            <a:fillRect/>
          </a:stretch>
        </p:blipFill>
        <p:spPr bwMode="auto">
          <a:xfrm>
            <a:off x="714348" y="1428736"/>
            <a:ext cx="7751023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1024" y="228601"/>
            <a:ext cx="976288" cy="850899"/>
          </a:xfrm>
          <a:prstGeom prst="rect">
            <a:avLst/>
          </a:prstGeom>
        </p:spPr>
      </p:pic>
      <p:sp>
        <p:nvSpPr>
          <p:cNvPr id="5" name="AutoShape 8" descr="Conheça a linha do tempo da Campanha da Fraternidade"/>
          <p:cNvSpPr>
            <a:spLocks noChangeAspect="1" noChangeArrowheads="1"/>
          </p:cNvSpPr>
          <p:nvPr/>
        </p:nvSpPr>
        <p:spPr bwMode="auto">
          <a:xfrm>
            <a:off x="110571" y="8717353"/>
            <a:ext cx="34236" cy="4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C47575D1-99CA-89EF-C8A2-4D1406064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67" y="5286388"/>
            <a:ext cx="722085" cy="1171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501E3898-29F6-2E68-2B29-5DC19484E2E2}"/>
              </a:ext>
            </a:extLst>
          </p:cNvPr>
          <p:cNvSpPr txBox="1">
            <a:spLocks/>
          </p:cNvSpPr>
          <p:nvPr/>
        </p:nvSpPr>
        <p:spPr>
          <a:xfrm>
            <a:off x="1250133" y="380979"/>
            <a:ext cx="6750891" cy="1048512"/>
          </a:xfrm>
          <a:prstGeom prst="rect">
            <a:avLst/>
          </a:prstGeom>
        </p:spPr>
        <p:txBody>
          <a:bodyPr lIns="51206" tIns="25603" rIns="51206" bIns="25603">
            <a:normAutofit fontScale="92500" lnSpcReduction="20000"/>
          </a:bodyPr>
          <a:lstStyle/>
          <a:p>
            <a:pPr algn="ctr" defTabSz="512064">
              <a:defRPr/>
            </a:pPr>
            <a:r>
              <a:rPr lang="pt-BR" sz="4000" b="1" kern="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Campanha da Fraternidade </a:t>
            </a:r>
          </a:p>
          <a:p>
            <a:pPr algn="ctr" defTabSz="512064">
              <a:defRPr/>
            </a:pPr>
            <a:r>
              <a:rPr lang="pt-BR" sz="4000" b="1" kern="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2025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xmlns="" id="{501E3898-29F6-2E68-2B29-5DC19484E2E2}"/>
              </a:ext>
            </a:extLst>
          </p:cNvPr>
          <p:cNvSpPr txBox="1">
            <a:spLocks/>
          </p:cNvSpPr>
          <p:nvPr/>
        </p:nvSpPr>
        <p:spPr>
          <a:xfrm>
            <a:off x="2643174" y="5762641"/>
            <a:ext cx="4107685" cy="571504"/>
          </a:xfrm>
          <a:prstGeom prst="rect">
            <a:avLst/>
          </a:prstGeom>
        </p:spPr>
        <p:txBody>
          <a:bodyPr lIns="51206" tIns="25603" rIns="51206" bIns="25603">
            <a:normAutofit/>
          </a:bodyPr>
          <a:lstStyle/>
          <a:p>
            <a:pPr algn="ctr" defTabSz="512064">
              <a:defRPr/>
            </a:pPr>
            <a:r>
              <a:rPr lang="pt-BR" sz="2700" b="1" kern="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Diocese de Lorena</a:t>
            </a:r>
          </a:p>
        </p:txBody>
      </p:sp>
      <p:sp>
        <p:nvSpPr>
          <p:cNvPr id="1030" name="AutoShape 6" descr="blob:https://web.whatsapp.com/cc2cb803-984b-4720-a67d-7903aef3261e"/>
          <p:cNvSpPr>
            <a:spLocks noChangeAspect="1" noChangeArrowheads="1"/>
          </p:cNvSpPr>
          <p:nvPr/>
        </p:nvSpPr>
        <p:spPr bwMode="auto">
          <a:xfrm>
            <a:off x="77788" y="-96309"/>
            <a:ext cx="152400" cy="203201"/>
          </a:xfrm>
          <a:prstGeom prst="rect">
            <a:avLst/>
          </a:prstGeom>
          <a:noFill/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2" name="Picture 8" descr="C:\Users\eraldo\Documents\IGREJA 2024\CF 2025\Apresentações Diocese Lorena 2025\Cartaz Formação Diocesana 2025.jpe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 l="54938" t="61744" r="36034" b="29228"/>
          <a:stretch>
            <a:fillRect/>
          </a:stretch>
        </p:blipFill>
        <p:spPr bwMode="auto">
          <a:xfrm>
            <a:off x="7393801" y="5286388"/>
            <a:ext cx="928694" cy="1238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38" name="AutoShape 14" descr="Campanha da Fraternidade Logo PNG Vector (CDR) Free Download"/>
          <p:cNvSpPr>
            <a:spLocks noChangeAspect="1" noChangeArrowheads="1"/>
          </p:cNvSpPr>
          <p:nvPr/>
        </p:nvSpPr>
        <p:spPr bwMode="auto">
          <a:xfrm>
            <a:off x="77788" y="-96309"/>
            <a:ext cx="152400" cy="203201"/>
          </a:xfrm>
          <a:prstGeom prst="rect">
            <a:avLst/>
          </a:prstGeom>
          <a:noFill/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40" name="AutoShape 16" descr="Campanha da Fraternidade Logo PNG Vector (CDR) Free Download"/>
          <p:cNvSpPr>
            <a:spLocks noChangeAspect="1" noChangeArrowheads="1"/>
          </p:cNvSpPr>
          <p:nvPr/>
        </p:nvSpPr>
        <p:spPr bwMode="auto">
          <a:xfrm>
            <a:off x="77788" y="-96309"/>
            <a:ext cx="152400" cy="203201"/>
          </a:xfrm>
          <a:prstGeom prst="rect">
            <a:avLst/>
          </a:prstGeom>
          <a:noFill/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42" name="AutoShape 18" descr="Campanha da fraternidade logotipo PNG vector"/>
          <p:cNvSpPr>
            <a:spLocks noChangeAspect="1" noChangeArrowheads="1"/>
          </p:cNvSpPr>
          <p:nvPr/>
        </p:nvSpPr>
        <p:spPr bwMode="auto">
          <a:xfrm>
            <a:off x="77788" y="-96309"/>
            <a:ext cx="152400" cy="203201"/>
          </a:xfrm>
          <a:prstGeom prst="rect">
            <a:avLst/>
          </a:prstGeom>
          <a:noFill/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46" name="AutoShape 22" descr="Campanha da Fraternidade Logo PNG Vector (CDR) Free Download"/>
          <p:cNvSpPr>
            <a:spLocks noChangeAspect="1" noChangeArrowheads="1"/>
          </p:cNvSpPr>
          <p:nvPr/>
        </p:nvSpPr>
        <p:spPr bwMode="auto">
          <a:xfrm>
            <a:off x="77788" y="-96309"/>
            <a:ext cx="152400" cy="203201"/>
          </a:xfrm>
          <a:prstGeom prst="rect">
            <a:avLst/>
          </a:prstGeom>
          <a:noFill/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48" name="AutoShape 24" descr="Campanha da Fraternidade Logo PNG Vector (CDR) Free Download"/>
          <p:cNvSpPr>
            <a:spLocks noChangeAspect="1" noChangeArrowheads="1"/>
          </p:cNvSpPr>
          <p:nvPr/>
        </p:nvSpPr>
        <p:spPr bwMode="auto">
          <a:xfrm>
            <a:off x="77788" y="-96309"/>
            <a:ext cx="152400" cy="203201"/>
          </a:xfrm>
          <a:prstGeom prst="rect">
            <a:avLst/>
          </a:prstGeom>
          <a:noFill/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50" name="AutoShape 26" descr="data:image/jpeg;base64,/9j/4AAQSkZJRgABAQAAAQABAAD/2wCEAAkGBxISEhUQEBMWFRUWFRcVGRYWFxgVGBcYFxcYFxUdGhcYHSggHRslGxUYITEhMSkrLi4wGB8zODMsNygtLisBCgoKDg0NFQ8PFSsdFRktLSsrKysrKysrNzcrLS0rLTc3LS0rKzctNy03KysrLS0rLSsrKysrKysrKysrKysrK//AABEIALMBGgMBIgACEQEDEQH/xAAcAAEAAgIDAQAAAAAAAAAAAAAABQYEBwEDCAL/xABJEAACAQMBBQUFBAUJBgcBAAABAgMABBEFBhIhMUEHEyJRYRQycYGRI1JioRUzQoKxCCRTY3JzkqLBQ0SjssLRNGR0g7PD8Bb/xAAWAQEBAQAAAAAAAAAAAAAAAAAAAQL/xAAZEQEBAQEBAQAAAAAAAAAAAAAAARExQSH/2gAMAwEAAhEDEQA/AN40pSgUpSgUpSgUpSgUpSgUpSgVxmsHV9YgtU7y4kVATgZ4sx6KijizegBNQUup31wC0SJZQYz390N6UjzFvkBBjq7Z81oLTJKqgsxAA5knAHzNQEu2llkrHL37A4K26PcEHyPdAgVE6Lp2l3bHeul1KVcFu9mWYD1EA+zUeoX51K7YX7WdmzWwVJC0UMQCjdDyyLGp3eRA3icelBwNo52/VaddEfekMMI+jSbw+ld66nen/ccfG4j/ANAa69j9ae4jeKfAubdzDOoGAXX3XA+464YfGpy4fdRm8lJ+gzQQr6pej/cCf7NxF/riukbUSL+vsLyMfeVEnH0hdm/KqJsM9pLZwPNrMyXLJl1N+MhsnA7uQnBxjhV12tv5bKwAgkZ52aK3ikkwzNJI4QM3DBOCW5dKgzrLa6xlYRi4RZD/ALOXMMn+CQA1OA1Q9fuLy2hZ9St7W/tUGZGRe7kVerGCTeVsejA1JR7LKqiTTbiW1yAwVSZbcgjh9hIcKOP7JU0FrzSqt/8A0Fza8NRg8A/3q23pI/jJF78fx8SjqRVis7yOVFlidXRhlXQhlI9COFUd9KUoFKUoFKUoFKUoFKUoFKUoFKUoFKUoFKUoFKUoFKVwaATVa1PX5JJWtNPRZJl4SSvnuLcn75HF5McRGOPmVFdd9fS3srWtm5jhQlZ7peeesUB/pPvPyXkMtywNopLiwNjbaYkEcTvJGUkVsNJub8alwcqX3X8fE727nPGoJzR9mo4X9olZri5POeXBYZ5rGvKJPRfLiSeNVvbjT4/0hZS3gMtpLm2aJ2JhSc+KBzH7p3sMnH0qa0XbKKWX2W5VrW6/oJsDe9YpPdkXh04+lZ21uii9tJrYnBdco3VJF8UbDyIYA1RX+0PR44rY6hbIkVxZ4mR0ULlE/WRtjmjLkY+FdW200l1JpltbuqPNKboF07xVWCIuCybwz4nXqONddzY3tzbr+mp4LS1Cr3sUbeKbdAJEs7YVVJHFFHpmsDW+1vS4XBgja5kRSiuiqqqpxkCR+ODgcgRwqKzNQ0q8sbqPVO9a63ytvdRxwhMxE+B1RMklGPXJwTV31jeNvLuAsxifdA5klTgD1rSN/wBuN436i2hjHQuXlP5boqJfti1Y8nhHwh/7tTTG6NkNnIVsLWO5tozIkEYcPGjMHCjeByDxBrA2x0726/srKRW7iNZrqQrvJ4lAihAdcYYF2PA54VqmHtl1UczA3xix/wArCp3Te3SUcLmzRh1MTlT/AIXBH500xYbrZ8m/GlXN3dvZzQ99FG0gYOYmHexO5XvCvFWHi5ZBqz7RbSGF0sLFFlvHXKRk4SFBw7yUjiEHDC8z+dV+0250jUnhd5WtriEsYjLiNkaRSjYbJjbIPI56cKnbTYKxEPdupldm7w3LMRO0h/bEy4KnywcYojo7PTNvX0c9w85iuhHvvy3u5jaTdX9ld9zhegrDgETXMy6c5sr1GYvbTLuw3IBPj7sHBDc+9TxDPizyru7LgEtrqR3Zgb66JkkOWKxtuAufPCcTWDaaSutStfz94lvHvR2W4xjk4N47gMOIJKgKOWBy40Fr0LaBZmaCZDBdIMvAxzw+/G/KSM/eHwIB4VOiqfqljB3Vta393m6LkW9x4Ypu8GSpXHDO7hW/ZbkRxxWfoWsyd4bK9AW5Vd5WXhHcRjgZI88iMjeTmpPUEGqLDSgNKBSlKBSlKBSlKBSlKBSlKBSlKBSlKBSlKBVY2hvZZ5Rp1qxRioa4mXnBEeACn+lfiF8gC3lmR2l1b2aEyKu/IxEcUf8ASSvwRfhniT0AJ6VG2uzsiWckMVyY7qQ97LcqAxM5wzEq37HAKF6KABig6tba406KJrCBJLSBCstuvhl3OB342JwSoBJU88njWJtPexajpT3VhIHaPduYiPeWWAiQKVPENwII9ah7rUrm8nh0bUwttkF5WViFvlQjdjgPRW5uuc4GOtWiTY+NbpLu0f2c8FnjRR3VxGBjDR8gw4YccagwNH2Tsru1E1wPa3ukSVp5eEniG8oQj9Uq72Aq4x6nJqH13bxLILpmlJJfXKDcyS0wjP8AWOOLt6ZAHUirbf6O8qC0iPstqoCHuvBI6jhuIR+rTHAn3j0xzNL1/brTtGU2emwRvKvBlTwop/rJMEs/pxPmRQVW47Pdd1NxNfOqdQJpPcH4IowQv5GskdhVzj/xkOfLu3x9d6qjrfaPqd0TvXLRL9yAmIf4l8R+tV79J3Gd7v5s+feyZ+u9UayrlrfZJqduC6Ilwo/oW8WP7DgH6ZqiSIVJVgVIOCCCCD1BB4g1sbs37SLuG5it7mV54JXWP7Ql3jLndUq54kZIyDnh5Vee2jYyOe2e/iULPAu+5Ax3sS+8GxzYDiD6EdaYa8/1xShqKGrLsntze6eQIJN6LPGGTLRkdcDmh9R9DVm7O+yp71Furxmit24oi8JJR55Puoeh5n0ra1r2ZaSi7vscberlnb6sauJaitH2lstetms997eRt1pYAwDOoILhWx40bGCRg4PHFWPaPXotPhjjjj35XxFb20fBpGAwFA/ZQDGW5AVC33ZPpzMJLdZLWVTlZIJGUqRyIViRUrdbNyXFuIbyQNNEd6G7iHdyqw918fsv0YA7reQzgVlUtN0dWupYtejV7i8UCGbezCFADdxCeHdSIwz5tjINWG20C5kie0u3LdwyvaXykd9njull++vuseTg8eZrJsA88EkGrwpmB1JlOBDLu+JJUJPgIxxHQ5HKomTbGXUJWs9GKDdXekvJfcVSSoMMXOTJUje93h1oLHszrDzB4bhQlzAQkqDkc+5InnG44jy4g8Qana14t3NIgvQn8/sGMN1EvATxcC4A6hlxLGeh4Z4mr3Y3aTRpNEwZJFDqw5FWGQfzqjIpSlApSlApSlApSlApSlApSlApSlArgmuajdo9T9mtpbjG8Y0JVRzZuSKPUsQPnQQcbrcX8lzIQILEGKMsQFNw4Hfvk8PAhWMHzZ6iNpZtM703UGpx2d0QMyJMrLJujCiWEkq4HLkD61P2OycLaelhdqJQyhpeJG/Kx35HyOIJkJOagLfZi50zjZxRXtuP9jIkaXMY/q5t0CQDybj61BGaftTb6o40u/iSdjxjurTfaLeAOGBIDQuMZ6j1raFhb93Gke+z7ihd9zl2wMZY9SaxtD1BLiFZkjeMHI3JUMbqVJUgqfUH0NSBNUa17Z9snsoFtbdt2ecHxjnHEODEfiJOB8z0rzyBVh2/1031/PcZym8Y4/7uMlV+vFv3qr9ZahWVpenS3MqW9uheRzhVHXqTnkABxJrFq99jWvW1nfM92wjV4TGsje6rbytgnoCBz9BRWwNguyNLV0ur1xLMhDLGv6uNhxBJPF2HyGenCrN2qawltplwWIDSoYIx5vICOHwG83wU1j652paXboStwJ26JB4yT6t7q/EmtE7cbYz6nMJJfBGmRHEDlUB5kn9pj1PyFVnqtgVa+zLZkahfJE4zDGO9l9VU+Ff3mwPhmqpW+/5PulBLOa6I8U0u4D+CIYH+ZnqRqrltdtba6ZErz54+GOKMAu2B0HABR58AOFV/ZrtfsbqQQyK9szHCmXd3GPQb6ngfjj41pvtN143mozyZykbGCMdAsZIJ+bbx+lVYirqY9oA1ga7rENpC9xcOEjQZJ6k9Ao6sTwArT/ZX2nLFE1pqMhCxoWilbJJVRxjPUnHu+fLyzR9vttZtTn3mykCE91FnkPvN5uRz8uQ6ktTG6tntWstoIPtoiO5m3mgZzg4z3RcLgOpGDg5AYEcccerahJDqdpFpojW4gtpZH3srGYSUVIX3eSswJBxwK5xzrSmwO0p0+9juM/Zn7OYecbEZPxU4b5etb/1KN7ed7iwtGuZ7wJvSNIqQosShU3mOSAQc7oBzxoPrZjSrv2q4v70RxvLHHCsMTGQKkZY7zuQN5iWI5cBXZs7/ADW6m08/q2Burb0R2+3jH9iRsj0kUdKpu1WmX91LDYXF6e+uPE0NqDHBb26n7R3Y+OQn3VBwCTy4VbtrbX2eC3uo8/zF0Ykkkm3I7qcMTz+zO/8AGMURbRSvlGyMivqqFKUoFKUoFKUoFKUoFKUoFKUoFVnawd7LZWnR7jvnH9XbKZP/AJO6qzVV3cNqpZjwt7DOeg9omyx+lsPrQQu1mpX0F0e9ufZbJ90RzpCkoRseITs3FMnk2CvHpWPo2k3l3LdK2rXfdQyLEjxiFN9twNIQVT3QWAHwNZce3DSqklxp7rYXDLGk7ujbwkO7GZIeYRyR586k9B2YksJytpIBZPvs1u/EwyHiDC3PdJ5qeXSoLLaQbiKm8zbqhd5jvM2BjLHqT51BdomqG1066nBwwiKqfxyYRfzYVl7P6t7Q90AciG5aEem7HGT+bGqf2+TldMCj9u4iB+A3n/ioqjzuoxwrmlKy2UpSg4xXNKUCvS2w7C00GGXlu2rT/Ng0n+orzQ54H4V6R1xu62aOOGNOiX/FEi/61YleblJIyeJPEk+fWua7LW2eVtyJGkb7qKXb6KM1Y7fs71ZxvLYy4/EUQ/R2BqKq+K5qW1jZi9tRvXNrLEv3iuU/xrlfzqJFBwa9H9ke0Bm0kEgySWoeIqOLMEG9EBnqUKj4ivONbX/k9aiVubm1zwkiWUD1jbdJ+kg+lIlWTZSy1iYzXJijtJbl9555/tZVjH6qOGAYCqo+8eJJOKuOl7NxwiVJbiW4kuEKSNPJvFhgjCx8FUeI8AKhb7TJXJ9u1po1yfs7cxWoAzyL5L/HiPlTQU0K3uFNvcQyXTHcV2uDPMS3DALMSM5/OqynthLppLGEOcvFvW7nzeB2hY/Mpn51YKrWyuUn1CDot0JF+E0MUh/zl6stUKUpQKUpQKUpQKUpQKUpQKUpQKpl1G7zat3I3pfZoYkXIGW7qVlGTw5uKudVKCZ4rnVHij72QJBIkYO6XPcsAoPTJTFBUtVvLv8AR0Fh+i7xTEbQMVEUgKwPGz43XzkhDj49KvWz+1CXbtGtvdQsq7x9ogaIYyBgMcgnjVMTb6/fwyx2tgf/ADftPD97u1jPyarfspLdOWkuLy2uEIG6tsm6FOeJ3i7E8OlQUvsY1bfu9UgY8TctOPgXeNvpur9az+3y3LaYHH7FxET8G3k/iwrV2xetix1tpHOEaeeCQ+SvKQCfg6oa9AbX6ML2ynteskZCk9HHiQ/JgKK8k0r6liZGZHG6ykqynmGU4YH4EYr5qNFKUoFKV9wxM7BEUszEBVUEkk8gAOZqD4ETOQiAszeFQBkkngAB55r1gmhpcadHZXSndMEKSKDunKBCVyPVccKp3Zb2biyAvb4A3OMqmQVgBHHjyMmOZ5DkOpNr262oGn2TXioJeKKq72AS5wp3gDw61qM1LaPo1taoIraFIlHRFAz8TzJ9TWfXlnXe0TUrpiWuXiXokBMSj5r4j9a+9mu0TULOQN37zR58UUzmQMOuGbJU+o+hppj0nr2qW9tA8106rEB4i3EHPIBf2ifLrXlXanULe4upJrS39niY8I8/ViOSk/dHAVk7YbXXOpS95OcIpPdxL7kYP8W82/hyqBqWrIVeexSbd1eEffjmT/hl/wDoqjVdexlM6xbfhWZvl3Lj+LCi1tfZnQLKS81JLm2gkmW8MoMkas/dzRo6kbwzu72/x881kbeWVtClpHBFGkzX1r3axoqsd2VWfAUZ3QoYk8q6dqW06W7EWpQy20gwkF2GaJZARndE8Z4cSRut8udT+gbHWVq/fwoXlIx30sjTPg/dZycA+mKrDs0xMaheesVq3z+2X+Cip+oLTmzqF2PKG1/jPU7VClKUClKUClKUClKUClKUClKUCq1anc1WcHlLZwOPUxSyo/5On1qy1Wdd+yvrG46OZrQn+9QSpn963A+dBWtU7UIJS0Vo8CqCVae7cJGCOB3IP1khHwUetNhW00Xnewzvc3cqFTKsDxQhR4iqhEEYHh4Elj61c3sLK1RpTFBCigsz7iKAOpJxVW0nXp9Uut22ZrW0tzHKd5N2a6Vi3dkKw8MDbh48zUVpLtIse51O8jIwDMXHqJAJP+o1ubsg24W9gFpO385hXHE8ZYxwVx5sBgN9etUz+UDpBS6gvFHhlj7pj+OM5X6q3+WtX2d1JC6ywuySId5XU4Kn0qL2N39rHZo9yxv7BQZiPtYRw7zH7S9N/HMdfjz0bNEyMUdWRlOCrAqw+KniK3bsf20xMFi1NTG/Lv0BZG9WQcVPwyPhV2uYdI1Rd5/ZbkdGDKXH7wIYVcJceWaE4r0fL2U6KPEYyo/9RKB+b10Y2b0w7w9mDj1NzL8gSzCphrTuy+wd/fkGGIpGcZmlBRAPMZGX+QPxFbn0LZjTdBhN1cSKZMYM8nvH8MSDJGcchknqaq+0nbdwKadBjoJZ8fIrGp/iR8K1Pq+rT3UhmupXlfzY8h5Ko4KPQACh1cu0XtPmv1e3tt6G2wQRnEkv9sjkv4Rz6+VX/tqITRoY/OSBR+6hP/TWi9KtjLPDEOJeaNP8Tgf61uj+UPcBbe0g85nf5Rx7v/2CqetHClKVFKUpQK2Z2A2O/qEk3SK3YfvSMoH5K1azrc/ZapsNGutSxl5mIiH3ip7qEfOVj9aRKntuNqrK5MFpEGvAt0jTxwxPP4IwxIOBunL7oxnr6Vzs1Z3sdwhsbee1siw7yG7kRlCde4iDM8bfh3t30rPs9R1SyUC4sI7iPAJexIVxw45gfGT8DU7oG1Vteb6xMyvGA0kcqNFJGD95WH51pl0bOtv3moydBNDCD593box+jSsPlVlqt7AZa09oPO5mmuP3JJGMX/CCVZKBSlKBSlKBSlKBSlKBSlKBSlKBUFtrZPLaSd0Myx7s8Q5ZkhYSIM+pXHzqdrg0FH17RJdT9lvbaeIw92sqwTxtJEzthldlR1ywHDByAa6X0fV0ufbQ9iziAwsMSxKyhg6lvexunex6Maltlf5tNPprcAjG4gz1gmYkqP7uTeXHQFPOu/ZjVHvUuWmjQRC4mgjXiS0cZ7tu8B6lg3DyIqCG2r0SXVNKeKUQm5XMidw5kjEiZ3AHIB8SkqeH7RrzT8eHoeBHnXpLVNIt9NubOexQQ99cLbSQxkhJUdWO9uct9CoO95Z861121bGG2nN/Av2E7faADhHMeZPkr8/jnzFKsazr5Kjniua5qNDceB4/HjXCjHKuaUClK+oo2dgiKWZjhVUEsxPIADiTQXPsd0k3GqQtjKwBp2PTgN1Pnvsv0PlU3/KBv9+9ggH+ygLH4yt/2jH1rYvZVsf+jbUtNgTzYeX8AA8KZ/CCSfUmtCbaax7ZfXFyDlXlYJ/dr4I/qqg/OidqFpSlFKUrjNBm6Npkl1PFawjxyuEHpn3mPoACT8K9K69s9vWC2NkU7y1MDxox4FoGWRVfHLeA5+uaovZZoKadaS61eKQxjPdIR4hGSMYH35GwB6EedSOqbPG3s/0jJJLFqkzghoXwXmmbEUBQ5VkUYXBHAKTVjNqxRdo9ug3byG5tpxwMTQSyZb8DxqVYeRyKjN6cWt1eSI0VzqUyQQIw+0ijb7GDI6EJvykdONSmlbQ3sNzDp+pQo8kwYx3FuRuMEGXMkTHeTGQMjgSRisxD7VqOecViCPQ3UqjPzjiOPjKfKiLFY2yxRpEgwqKqAeigAfwrvrgVzVClKUClKUClKUClKUClKUClKUClKUFd2usXxHeW6709qS6qOcsbDE0X7ygEfiVaioNPuDm+0a4hEV3iZop0Zo99hxdChDKx/aXzHQ5q7EVUWP6NuCTwsrl8k9La4c8SfKKUn4K/9rgH3omysgnF7qFx7TcKCsYC7kMAPvd1H94jgWJzVh1LT454ngmUPG6lWU8iD/8AudZIrnNB5a7QdiJdMmwcvbuT3UuP8jno4H15jriqV7G1PT4riNoJ0WSNxhlYcCP9D61oPbzsnntC01kGng57g4yxj1A99fUcfMday1K1qTW2Nmexh7i1Se5naCR/EI9wNuqfd3skHeI446ZxXR2M7Cm5kGoXK/YRN9mrD9ZKp5kfdQj5t8K3+Ksha05B2ER5+0vXI8kiVT9Sx/hV62V2AsdP8cEZaXGO+kO+/rg8l5dAKtDHHE8KoW2nalZ2QMcLC5uOQRDlFP8AWOOAHoMmiOjtm2tFnaG2ib7e4BUY5pFykb0yPCPU+ledAKztZ1Wa7me5uH35HPE8gB0VR0UdBWFUanwpSvuCFnYRxqzuxwqICzMfRRxNB8GtmdlHZybtlvbxcWykFEI/Xkcj/dg/4uXLNTXZ/wBkBytzqgHDBW2Bz6gykf8AIPmelbmjUKAAMAAAADAA6YFWRLXzLbKw3WVWXhwIBHA5HA+RFYV/osc08FxIWJty7ImRub7ru75GOLAZAOeG8ak66Ly6SJGklYIiKWZmOAoAySTVZUmeSaCW51CePNzM/sdlASG8APgPhzjfbMrnoqDPKrRs1o4tLdYd7fbxPJIeckrkvK5+LEn04VFbP2z3U36SnVlG6UtYm4GOJucjL0kkwDj9lcDhxq0ig5pSlApSlApSlApSlApSlApSlApSlApSlArovLZJUaKVQ6OpVlYZDKRggjyrvpQVGxvH06RbW6YtbOd23uWOdwn3YZ2+90WQ+9yPH3rFqcLyQyRxP3btGyq447jFSFb5E5rtvbRJUaKVFdHBVlYZDA8wQaq29PpnBu8ubEcmGZLi2HkR700QHXi6447w4gPvs40C7srdor2479zIWU7zPurgDG8/E5IJ9M1bMVj2F9FMiywusiMMqykMCPiKyAaCva9sjDceJJJraX+ltpWiP7yg7rfMZrX+t7IbRQ5NpqT3C9AWEUmP3sgn94Vtu9uFjR5XOFRWcn0UZP5CqPs/pdzqMC311eXMJmG/FDbSCJIYz+rz4TvuVwSWyOPKg0vtBY62ci9S+Ydd7vJE/wAhKYqrvEy8GVl9CpX8jXoLWdqdS06JI5YhcOLwxK5Ub1xarE0rOFRgBKAuCeXDlVp1/aRY7NL2BVmWR4FTJwCJ5ETPDyD5+VTGteV4bd34IjsfwozfwFTmm7D6nOR3VlNg9XXuh9ZMcK3rpmsardmc2wso0huZrcd6szMe6fdyd1gBkYNQx2lubue3hluDYxuLqKQw93xuLVwJAk0qnCFTkcM8KmGq7oHYfO2GvrhYh1SHxv8A42G6Poa2vsxsfZ2C4tYQrYwZG8UjfFzx+QwKq2yurQpqZtLbUWuoWgLOJpllKzBwFET8N4ld8lRkDHThWxwaqGKpW2WzV/c3tpPa3ZhiiIMke8wz4sk4Xg+V8ODyq6k1Ha1rcFqgedsZOERQWkkbosaL4mb0AqozbidY1Z3YKqgksxAAA5kk8hVUhibU3WWVStijB442BVrl14rJIp4iIHiqnmQGPDFdkGlT3zLNfr3cCkNFZ5ByR7r3LA4dhzEY8I67xHC1gUACuaUoFKUoFKUoFKUoFKUoFKUoFKUoFKUoFKUoFKUoFcEVzSgrV9syVdriwk9lmY5YBd+CU/1sOQM/jUq3qeVda7UvB4dSga3/AK9My2x9TIBmP98Aepq018suedBH3IivLZ0jkV45o2TfRg6kOpXIZeB51U9E2lksraO0vLO7M0EaxKYYHmjnCDdVo5EG6MgDgcEVO3Wx9qWMkIe2kJyXtnMJJ/Eo8D/NTXUunalF+qvIp18rmHdc/wDuQFR/kNQQVzcXE15o5u4lilL3kzRA726ohKoGP3sSLnpnNQGvxNZyx6Rg9xNfW1xanHBU74PPD6bj4I9H9KvRvL8EPLp8UjKDutDcKWAPPAlRSM486x73U3kaNp9HuXaJw6Em2fcccmUibgaCr6bp1m1xqXtd5Jbhb1yEF2bZSGjR8lQwzxY8fSoi4gR7SQxj2qz0/UIWgYoJBJC2FuEBUfahTJ73EkjrV1kCySNKdBdpGOS8gswScYyWMhPSpOO41EgJFZ20CjgO8nLYHokUeP8ANRVd1RTqIggsbGSGOO4im9qliFssaxtvHukYB2Zh4eQHHnV61TV4LZd+4mjiU8AXYLk9AAeJPoKiBo1/L/4i/wBxc+5aQrFkeRklMjfMbtZmmbLWkDd4kW9L/Sys00p8/tJCW/OqiPOtXd2MWEBijP8AvN2jIMecdvwd/wB7cHxrO0XZuOBu/kZ57gjDXE2C+OoQAbsafhUAfGpvFc0HAFc0pQKUpQKUpQKUpQKUpQKUpQKUpQKUpQKUpQKUpQKUpQKUpQKUpQKUpQcYrnFKUDFMUpQcYrmlKBSlKBSlKBSlKBSlKBSlKBSlKBSlKD//2Q=="/>
          <p:cNvSpPr>
            <a:spLocks noChangeAspect="1" noChangeArrowheads="1"/>
          </p:cNvSpPr>
          <p:nvPr/>
        </p:nvSpPr>
        <p:spPr bwMode="auto">
          <a:xfrm>
            <a:off x="77788" y="-96309"/>
            <a:ext cx="152400" cy="203201"/>
          </a:xfrm>
          <a:prstGeom prst="rect">
            <a:avLst/>
          </a:prstGeom>
          <a:noFill/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52" name="AutoShape 28" descr="data:image/jpeg;base64,/9j/4AAQSkZJRgABAQAAAQABAAD/2wCEAAkGBxISEhUQEBMWFRUWFRcVGRYWFxgVGBcYFxcYFxUdGhcYHSggHRslGxUYITEhMSkrLi4wGB8zODMsNygtLisBCgoKDg0NFQ8PFSsdFRktLSsrKysrKysrNzcrLS0rLTc3LS0rKzctNy03KysrLS0rLSsrKysrKysrKysrKysrK//AABEIALMBGgMBIgACEQEDEQH/xAAcAAEAAgIDAQAAAAAAAAAAAAAABQYEBwEDCAL/xABJEAACAQMBBQUFBAUJBgcBAAABAgMABBEFBhIhMUEHEyJRYRQycYGRI1JioRUzQoKxCCRTY3JzkqLBQ0SjssLRNGR0g7PD8Bb/xAAWAQEBAQAAAAAAAAAAAAAAAAAAAQL/xAAZEQEBAQEBAQAAAAAAAAAAAAAAARExQSH/2gAMAwEAAhEDEQA/AN40pSgUpSgUpSgUpSgUpSgUpSgVxmsHV9YgtU7y4kVATgZ4sx6KijizegBNQUup31wC0SJZQYz390N6UjzFvkBBjq7Z81oLTJKqgsxAA5knAHzNQEu2llkrHL37A4K26PcEHyPdAgVE6Lp2l3bHeul1KVcFu9mWYD1EA+zUeoX51K7YX7WdmzWwVJC0UMQCjdDyyLGp3eRA3icelBwNo52/VaddEfekMMI+jSbw+ld66nen/ccfG4j/ANAa69j9ae4jeKfAubdzDOoGAXX3XA+464YfGpy4fdRm8lJ+gzQQr6pej/cCf7NxF/riukbUSL+vsLyMfeVEnH0hdm/KqJsM9pLZwPNrMyXLJl1N+MhsnA7uQnBxjhV12tv5bKwAgkZ52aK3ikkwzNJI4QM3DBOCW5dKgzrLa6xlYRi4RZD/ALOXMMn+CQA1OA1Q9fuLy2hZ9St7W/tUGZGRe7kVerGCTeVsejA1JR7LKqiTTbiW1yAwVSZbcgjh9hIcKOP7JU0FrzSqt/8A0Fza8NRg8A/3q23pI/jJF78fx8SjqRVis7yOVFlidXRhlXQhlI9COFUd9KUoFKUoFKUoFKUoFKUoFKUoFKUoFKUoFKUoFKUoFKVwaATVa1PX5JJWtNPRZJl4SSvnuLcn75HF5McRGOPmVFdd9fS3srWtm5jhQlZ7peeesUB/pPvPyXkMtywNopLiwNjbaYkEcTvJGUkVsNJub8alwcqX3X8fE727nPGoJzR9mo4X9olZri5POeXBYZ5rGvKJPRfLiSeNVvbjT4/0hZS3gMtpLm2aJ2JhSc+KBzH7p3sMnH0qa0XbKKWX2W5VrW6/oJsDe9YpPdkXh04+lZ21uii9tJrYnBdco3VJF8UbDyIYA1RX+0PR44rY6hbIkVxZ4mR0ULlE/WRtjmjLkY+FdW200l1JpltbuqPNKboF07xVWCIuCybwz4nXqONddzY3tzbr+mp4LS1Cr3sUbeKbdAJEs7YVVJHFFHpmsDW+1vS4XBgja5kRSiuiqqqpxkCR+ODgcgRwqKzNQ0q8sbqPVO9a63ytvdRxwhMxE+B1RMklGPXJwTV31jeNvLuAsxifdA5klTgD1rSN/wBuN436i2hjHQuXlP5boqJfti1Y8nhHwh/7tTTG6NkNnIVsLWO5tozIkEYcPGjMHCjeByDxBrA2x0726/srKRW7iNZrqQrvJ4lAihAdcYYF2PA54VqmHtl1UczA3xix/wArCp3Te3SUcLmzRh1MTlT/AIXBH500xYbrZ8m/GlXN3dvZzQ99FG0gYOYmHexO5XvCvFWHi5ZBqz7RbSGF0sLFFlvHXKRk4SFBw7yUjiEHDC8z+dV+0250jUnhd5WtriEsYjLiNkaRSjYbJjbIPI56cKnbTYKxEPdupldm7w3LMRO0h/bEy4KnywcYojo7PTNvX0c9w85iuhHvvy3u5jaTdX9ld9zhegrDgETXMy6c5sr1GYvbTLuw3IBPj7sHBDc+9TxDPizyru7LgEtrqR3Zgb66JkkOWKxtuAufPCcTWDaaSutStfz94lvHvR2W4xjk4N47gMOIJKgKOWBy40Fr0LaBZmaCZDBdIMvAxzw+/G/KSM/eHwIB4VOiqfqljB3Vta393m6LkW9x4Ypu8GSpXHDO7hW/ZbkRxxWfoWsyd4bK9AW5Vd5WXhHcRjgZI88iMjeTmpPUEGqLDSgNKBSlKBSlKBSlKBSlKBSlKBSlKBSlKBSlKBVY2hvZZ5Rp1qxRioa4mXnBEeACn+lfiF8gC3lmR2l1b2aEyKu/IxEcUf8ASSvwRfhniT0AJ6VG2uzsiWckMVyY7qQ97LcqAxM5wzEq37HAKF6KABig6tba406KJrCBJLSBCstuvhl3OB342JwSoBJU88njWJtPexajpT3VhIHaPduYiPeWWAiQKVPENwII9ah7rUrm8nh0bUwttkF5WViFvlQjdjgPRW5uuc4GOtWiTY+NbpLu0f2c8FnjRR3VxGBjDR8gw4YccagwNH2Tsru1E1wPa3ukSVp5eEniG8oQj9Uq72Aq4x6nJqH13bxLILpmlJJfXKDcyS0wjP8AWOOLt6ZAHUirbf6O8qC0iPstqoCHuvBI6jhuIR+rTHAn3j0xzNL1/brTtGU2emwRvKvBlTwop/rJMEs/pxPmRQVW47Pdd1NxNfOqdQJpPcH4IowQv5GskdhVzj/xkOfLu3x9d6qjrfaPqd0TvXLRL9yAmIf4l8R+tV79J3Gd7v5s+feyZ+u9UayrlrfZJqduC6Ilwo/oW8WP7DgH6ZqiSIVJVgVIOCCCCD1BB4g1sbs37SLuG5it7mV54JXWP7Ql3jLndUq54kZIyDnh5Vee2jYyOe2e/iULPAu+5Ax3sS+8GxzYDiD6EdaYa8/1xShqKGrLsntze6eQIJN6LPGGTLRkdcDmh9R9DVm7O+yp71Furxmit24oi8JJR55Puoeh5n0ra1r2ZaSi7vscberlnb6sauJaitH2lstetms997eRt1pYAwDOoILhWx40bGCRg4PHFWPaPXotPhjjjj35XxFb20fBpGAwFA/ZQDGW5AVC33ZPpzMJLdZLWVTlZIJGUqRyIViRUrdbNyXFuIbyQNNEd6G7iHdyqw918fsv0YA7reQzgVlUtN0dWupYtejV7i8UCGbezCFADdxCeHdSIwz5tjINWG20C5kie0u3LdwyvaXykd9njull++vuseTg8eZrJsA88EkGrwpmB1JlOBDLu+JJUJPgIxxHQ5HKomTbGXUJWs9GKDdXekvJfcVSSoMMXOTJUje93h1oLHszrDzB4bhQlzAQkqDkc+5InnG44jy4g8Qana14t3NIgvQn8/sGMN1EvATxcC4A6hlxLGeh4Z4mr3Y3aTRpNEwZJFDqw5FWGQfzqjIpSlApSlApSlApSlApSlApSlApSlArgmuajdo9T9mtpbjG8Y0JVRzZuSKPUsQPnQQcbrcX8lzIQILEGKMsQFNw4Hfvk8PAhWMHzZ6iNpZtM703UGpx2d0QMyJMrLJujCiWEkq4HLkD61P2OycLaelhdqJQyhpeJG/Kx35HyOIJkJOagLfZi50zjZxRXtuP9jIkaXMY/q5t0CQDybj61BGaftTb6o40u/iSdjxjurTfaLeAOGBIDQuMZ6j1raFhb93Gke+z7ihd9zl2wMZY9SaxtD1BLiFZkjeMHI3JUMbqVJUgqfUH0NSBNUa17Z9snsoFtbdt2ecHxjnHEODEfiJOB8z0rzyBVh2/1031/PcZym8Y4/7uMlV+vFv3qr9ZahWVpenS3MqW9uheRzhVHXqTnkABxJrFq99jWvW1nfM92wjV4TGsje6rbytgnoCBz9BRWwNguyNLV0ur1xLMhDLGv6uNhxBJPF2HyGenCrN2qawltplwWIDSoYIx5vICOHwG83wU1j652paXboStwJ26JB4yT6t7q/EmtE7cbYz6nMJJfBGmRHEDlUB5kn9pj1PyFVnqtgVa+zLZkahfJE4zDGO9l9VU+Ff3mwPhmqpW+/5PulBLOa6I8U0u4D+CIYH+ZnqRqrltdtba6ZErz54+GOKMAu2B0HABR58AOFV/ZrtfsbqQQyK9szHCmXd3GPQb6ngfjj41pvtN143mozyZykbGCMdAsZIJ+bbx+lVYirqY9oA1ga7rENpC9xcOEjQZJ6k9Ao6sTwArT/ZX2nLFE1pqMhCxoWilbJJVRxjPUnHu+fLyzR9vttZtTn3mykCE91FnkPvN5uRz8uQ6ktTG6tntWstoIPtoiO5m3mgZzg4z3RcLgOpGDg5AYEcccerahJDqdpFpojW4gtpZH3srGYSUVIX3eSswJBxwK5xzrSmwO0p0+9juM/Zn7OYecbEZPxU4b5etb/1KN7ed7iwtGuZ7wJvSNIqQosShU3mOSAQc7oBzxoPrZjSrv2q4v70RxvLHHCsMTGQKkZY7zuQN5iWI5cBXZs7/ADW6m08/q2Burb0R2+3jH9iRsj0kUdKpu1WmX91LDYXF6e+uPE0NqDHBb26n7R3Y+OQn3VBwCTy4VbtrbX2eC3uo8/zF0Ykkkm3I7qcMTz+zO/8AGMURbRSvlGyMivqqFKUoFKUoFKUoFKUoFKUoFKUoFVnawd7LZWnR7jvnH9XbKZP/AJO6qzVV3cNqpZjwt7DOeg9omyx+lsPrQQu1mpX0F0e9ufZbJ90RzpCkoRseITs3FMnk2CvHpWPo2k3l3LdK2rXfdQyLEjxiFN9twNIQVT3QWAHwNZce3DSqklxp7rYXDLGk7ujbwkO7GZIeYRyR586k9B2YksJytpIBZPvs1u/EwyHiDC3PdJ5qeXSoLLaQbiKm8zbqhd5jvM2BjLHqT51BdomqG1066nBwwiKqfxyYRfzYVl7P6t7Q90AciG5aEem7HGT+bGqf2+TldMCj9u4iB+A3n/ioqjzuoxwrmlKy2UpSg4xXNKUCvS2w7C00GGXlu2rT/Ng0n+orzQ54H4V6R1xu62aOOGNOiX/FEi/61YleblJIyeJPEk+fWua7LW2eVtyJGkb7qKXb6KM1Y7fs71ZxvLYy4/EUQ/R2BqKq+K5qW1jZi9tRvXNrLEv3iuU/xrlfzqJFBwa9H9ke0Bm0kEgySWoeIqOLMEG9EBnqUKj4ivONbX/k9aiVubm1zwkiWUD1jbdJ+kg+lIlWTZSy1iYzXJijtJbl9555/tZVjH6qOGAYCqo+8eJJOKuOl7NxwiVJbiW4kuEKSNPJvFhgjCx8FUeI8AKhb7TJXJ9u1po1yfs7cxWoAzyL5L/HiPlTQU0K3uFNvcQyXTHcV2uDPMS3DALMSM5/OqynthLppLGEOcvFvW7nzeB2hY/Mpn51YKrWyuUn1CDot0JF+E0MUh/zl6stUKUpQKUpQKUpQKUpQKUpQKUpQKpl1G7zat3I3pfZoYkXIGW7qVlGTw5uKudVKCZ4rnVHij72QJBIkYO6XPcsAoPTJTFBUtVvLv8AR0Fh+i7xTEbQMVEUgKwPGz43XzkhDj49KvWz+1CXbtGtvdQsq7x9ogaIYyBgMcgnjVMTb6/fwyx2tgf/ADftPD97u1jPyarfspLdOWkuLy2uEIG6tsm6FOeJ3i7E8OlQUvsY1bfu9UgY8TctOPgXeNvpur9az+3y3LaYHH7FxET8G3k/iwrV2xetix1tpHOEaeeCQ+SvKQCfg6oa9AbX6ML2ynteskZCk9HHiQ/JgKK8k0r6liZGZHG6ykqynmGU4YH4EYr5qNFKUoFKV9wxM7BEUszEBVUEkk8gAOZqD4ETOQiAszeFQBkkngAB55r1gmhpcadHZXSndMEKSKDunKBCVyPVccKp3Zb2biyAvb4A3OMqmQVgBHHjyMmOZ5DkOpNr262oGn2TXioJeKKq72AS5wp3gDw61qM1LaPo1taoIraFIlHRFAz8TzJ9TWfXlnXe0TUrpiWuXiXokBMSj5r4j9a+9mu0TULOQN37zR58UUzmQMOuGbJU+o+hppj0nr2qW9tA8106rEB4i3EHPIBf2ifLrXlXanULe4upJrS39niY8I8/ViOSk/dHAVk7YbXXOpS95OcIpPdxL7kYP8W82/hyqBqWrIVeexSbd1eEffjmT/hl/wDoqjVdexlM6xbfhWZvl3Lj+LCi1tfZnQLKS81JLm2gkmW8MoMkas/dzRo6kbwzu72/x881kbeWVtClpHBFGkzX1r3axoqsd2VWfAUZ3QoYk8q6dqW06W7EWpQy20gwkF2GaJZARndE8Z4cSRut8udT+gbHWVq/fwoXlIx30sjTPg/dZycA+mKrDs0xMaheesVq3z+2X+Cip+oLTmzqF2PKG1/jPU7VClKUClKUClKUClKUClKUClKUCq1anc1WcHlLZwOPUxSyo/5On1qy1Wdd+yvrG46OZrQn+9QSpn963A+dBWtU7UIJS0Vo8CqCVae7cJGCOB3IP1khHwUetNhW00Xnewzvc3cqFTKsDxQhR4iqhEEYHh4Elj61c3sLK1RpTFBCigsz7iKAOpJxVW0nXp9Uut22ZrW0tzHKd5N2a6Vi3dkKw8MDbh48zUVpLtIse51O8jIwDMXHqJAJP+o1ubsg24W9gFpO385hXHE8ZYxwVx5sBgN9etUz+UDpBS6gvFHhlj7pj+OM5X6q3+WtX2d1JC6ywuySId5XU4Kn0qL2N39rHZo9yxv7BQZiPtYRw7zH7S9N/HMdfjz0bNEyMUdWRlOCrAqw+KniK3bsf20xMFi1NTG/Lv0BZG9WQcVPwyPhV2uYdI1Rd5/ZbkdGDKXH7wIYVcJceWaE4r0fL2U6KPEYyo/9RKB+b10Y2b0w7w9mDj1NzL8gSzCphrTuy+wd/fkGGIpGcZmlBRAPMZGX+QPxFbn0LZjTdBhN1cSKZMYM8nvH8MSDJGcchknqaq+0nbdwKadBjoJZ8fIrGp/iR8K1Pq+rT3UhmupXlfzY8h5Ko4KPQACh1cu0XtPmv1e3tt6G2wQRnEkv9sjkv4Rz6+VX/tqITRoY/OSBR+6hP/TWi9KtjLPDEOJeaNP8Tgf61uj+UPcBbe0g85nf5Rx7v/2CqetHClKVFKUpQK2Z2A2O/qEk3SK3YfvSMoH5K1azrc/ZapsNGutSxl5mIiH3ip7qEfOVj9aRKntuNqrK5MFpEGvAt0jTxwxPP4IwxIOBunL7oxnr6Vzs1Z3sdwhsbee1siw7yG7kRlCde4iDM8bfh3t30rPs9R1SyUC4sI7iPAJexIVxw45gfGT8DU7oG1Vteb6xMyvGA0kcqNFJGD95WH51pl0bOtv3moydBNDCD593box+jSsPlVlqt7AZa09oPO5mmuP3JJGMX/CCVZKBSlKBSlKBSlKBSlKBSlKBSlKBUFtrZPLaSd0Myx7s8Q5ZkhYSIM+pXHzqdrg0FH17RJdT9lvbaeIw92sqwTxtJEzthldlR1ywHDByAa6X0fV0ufbQ9iziAwsMSxKyhg6lvexunex6Maltlf5tNPprcAjG4gz1gmYkqP7uTeXHQFPOu/ZjVHvUuWmjQRC4mgjXiS0cZ7tu8B6lg3DyIqCG2r0SXVNKeKUQm5XMidw5kjEiZ3AHIB8SkqeH7RrzT8eHoeBHnXpLVNIt9NubOexQQ99cLbSQxkhJUdWO9uct9CoO95Z861121bGG2nN/Av2E7faADhHMeZPkr8/jnzFKsazr5Kjniua5qNDceB4/HjXCjHKuaUClK+oo2dgiKWZjhVUEsxPIADiTQXPsd0k3GqQtjKwBp2PTgN1Pnvsv0PlU3/KBv9+9ggH+ygLH4yt/2jH1rYvZVsf+jbUtNgTzYeX8AA8KZ/CCSfUmtCbaax7ZfXFyDlXlYJ/dr4I/qqg/OidqFpSlFKUrjNBm6Npkl1PFawjxyuEHpn3mPoACT8K9K69s9vWC2NkU7y1MDxox4FoGWRVfHLeA5+uaovZZoKadaS61eKQxjPdIR4hGSMYH35GwB6EedSOqbPG3s/0jJJLFqkzghoXwXmmbEUBQ5VkUYXBHAKTVjNqxRdo9ug3byG5tpxwMTQSyZb8DxqVYeRyKjN6cWt1eSI0VzqUyQQIw+0ijb7GDI6EJvykdONSmlbQ3sNzDp+pQo8kwYx3FuRuMEGXMkTHeTGQMjgSRisxD7VqOecViCPQ3UqjPzjiOPjKfKiLFY2yxRpEgwqKqAeigAfwrvrgVzVClKUClKUClKUClKUClKUClKUClKUFd2usXxHeW6709qS6qOcsbDE0X7ygEfiVaioNPuDm+0a4hEV3iZop0Zo99hxdChDKx/aXzHQ5q7EVUWP6NuCTwsrl8k9La4c8SfKKUn4K/9rgH3omysgnF7qFx7TcKCsYC7kMAPvd1H94jgWJzVh1LT454ngmUPG6lWU8iD/8AudZIrnNB5a7QdiJdMmwcvbuT3UuP8jno4H15jriqV7G1PT4riNoJ0WSNxhlYcCP9D61oPbzsnntC01kGng57g4yxj1A99fUcfMday1K1qTW2Nmexh7i1Se5naCR/EI9wNuqfd3skHeI446ZxXR2M7Cm5kGoXK/YRN9mrD9ZKp5kfdQj5t8K3+Ksha05B2ER5+0vXI8kiVT9Sx/hV62V2AsdP8cEZaXGO+kO+/rg8l5dAKtDHHE8KoW2nalZ2QMcLC5uOQRDlFP8AWOOAHoMmiOjtm2tFnaG2ib7e4BUY5pFykb0yPCPU+ledAKztZ1Wa7me5uH35HPE8gB0VR0UdBWFUanwpSvuCFnYRxqzuxwqICzMfRRxNB8GtmdlHZybtlvbxcWykFEI/Xkcj/dg/4uXLNTXZ/wBkBytzqgHDBW2Bz6gykf8AIPmelbmjUKAAMAAAADAA6YFWRLXzLbKw3WVWXhwIBHA5HA+RFYV/osc08FxIWJty7ImRub7ru75GOLAZAOeG8ak66Ly6SJGklYIiKWZmOAoAySTVZUmeSaCW51CePNzM/sdlASG8APgPhzjfbMrnoqDPKrRs1o4tLdYd7fbxPJIeckrkvK5+LEn04VFbP2z3U36SnVlG6UtYm4GOJucjL0kkwDj9lcDhxq0ig5pSlApSlApSlApSlApSlApSlApSlApSlArovLZJUaKVQ6OpVlYZDKRggjyrvpQVGxvH06RbW6YtbOd23uWOdwn3YZ2+90WQ+9yPH3rFqcLyQyRxP3btGyq447jFSFb5E5rtvbRJUaKVFdHBVlYZDA8wQaq29PpnBu8ubEcmGZLi2HkR700QHXi6447w4gPvs40C7srdor2479zIWU7zPurgDG8/E5IJ9M1bMVj2F9FMiywusiMMqykMCPiKyAaCva9sjDceJJJraX+ltpWiP7yg7rfMZrX+t7IbRQ5NpqT3C9AWEUmP3sgn94Vtu9uFjR5XOFRWcn0UZP5CqPs/pdzqMC311eXMJmG/FDbSCJIYz+rz4TvuVwSWyOPKg0vtBY62ci9S+Ydd7vJE/wAhKYqrvEy8GVl9CpX8jXoLWdqdS06JI5YhcOLwxK5Ub1xarE0rOFRgBKAuCeXDlVp1/aRY7NL2BVmWR4FTJwCJ5ETPDyD5+VTGteV4bd34IjsfwozfwFTmm7D6nOR3VlNg9XXuh9ZMcK3rpmsardmc2wso0huZrcd6szMe6fdyd1gBkYNQx2lubue3hluDYxuLqKQw93xuLVwJAk0qnCFTkcM8KmGq7oHYfO2GvrhYh1SHxv8A42G6Poa2vsxsfZ2C4tYQrYwZG8UjfFzx+QwKq2yurQpqZtLbUWuoWgLOJpllKzBwFET8N4ld8lRkDHThWxwaqGKpW2WzV/c3tpPa3ZhiiIMke8wz4sk4Xg+V8ODyq6k1Ha1rcFqgedsZOERQWkkbosaL4mb0AqozbidY1Z3YKqgksxAAA5kk8hVUhibU3WWVStijB442BVrl14rJIp4iIHiqnmQGPDFdkGlT3zLNfr3cCkNFZ5ByR7r3LA4dhzEY8I67xHC1gUACuaUoFKUoFKUoFKUoFKUoFKUoFKUoFKUoFKUoFKUoFcEVzSgrV9syVdriwk9lmY5YBd+CU/1sOQM/jUq3qeVda7UvB4dSga3/AK9My2x9TIBmP98Aepq018suedBH3IivLZ0jkV45o2TfRg6kOpXIZeB51U9E2lksraO0vLO7M0EaxKYYHmjnCDdVo5EG6MgDgcEVO3Wx9qWMkIe2kJyXtnMJJ/Eo8D/NTXUunalF+qvIp18rmHdc/wDuQFR/kNQQVzcXE15o5u4lilL3kzRA726ohKoGP3sSLnpnNQGvxNZyx6Rg9xNfW1xanHBU74PPD6bj4I9H9KvRvL8EPLp8UjKDutDcKWAPPAlRSM486x73U3kaNp9HuXaJw6Em2fcccmUibgaCr6bp1m1xqXtd5Jbhb1yEF2bZSGjR8lQwzxY8fSoi4gR7SQxj2qz0/UIWgYoJBJC2FuEBUfahTJ73EkjrV1kCySNKdBdpGOS8gswScYyWMhPSpOO41EgJFZ20CjgO8nLYHokUeP8ANRVd1RTqIggsbGSGOO4im9qliFssaxtvHukYB2Zh4eQHHnV61TV4LZd+4mjiU8AXYLk9AAeJPoKiBo1/L/4i/wBxc+5aQrFkeRklMjfMbtZmmbLWkDd4kW9L/Sys00p8/tJCW/OqiPOtXd2MWEBijP8AvN2jIMecdvwd/wB7cHxrO0XZuOBu/kZ57gjDXE2C+OoQAbsafhUAfGpvFc0HAFc0pQKUpQKUpQKUpQKUpQKUpQKUpQKUpQKUpQKUpQKUpQKUpQKUpQKUpQcYrnFKUDFMUpQcYrmlKBSlKBSlKBSlKBSlKBSlKBSlKBSlKD//2Q=="/>
          <p:cNvSpPr>
            <a:spLocks noChangeAspect="1" noChangeArrowheads="1"/>
          </p:cNvSpPr>
          <p:nvPr/>
        </p:nvSpPr>
        <p:spPr bwMode="auto">
          <a:xfrm>
            <a:off x="77788" y="-96309"/>
            <a:ext cx="152400" cy="203201"/>
          </a:xfrm>
          <a:prstGeom prst="rect">
            <a:avLst/>
          </a:prstGeom>
          <a:noFill/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54" name="Picture 30" descr="c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33354"/>
            <a:ext cx="785818" cy="8657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9322" y="1285860"/>
            <a:ext cx="3214678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3"/>
          <p:cNvSpPr txBox="1"/>
          <p:nvPr/>
        </p:nvSpPr>
        <p:spPr>
          <a:xfrm>
            <a:off x="214282" y="1643050"/>
            <a:ext cx="5643602" cy="47192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0485" algn="just">
              <a:spcBef>
                <a:spcPts val="100"/>
              </a:spcBef>
            </a:pPr>
            <a:r>
              <a:rPr lang="pt-BR" sz="2000" spc="235" dirty="0" smtClean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	</a:t>
            </a:r>
            <a:r>
              <a:rPr sz="2000" spc="235" smtClean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O</a:t>
            </a:r>
            <a:r>
              <a:rPr sz="2000" spc="-270" smtClean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5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uso</a:t>
            </a:r>
            <a:r>
              <a:rPr sz="2000" spc="-27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do</a:t>
            </a:r>
            <a:r>
              <a:rPr sz="2000" spc="-27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estilo</a:t>
            </a:r>
            <a:r>
              <a:rPr sz="2000" spc="-2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de</a:t>
            </a:r>
            <a:r>
              <a:rPr sz="2000" spc="-27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3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colagem</a:t>
            </a:r>
            <a:r>
              <a:rPr sz="2000" spc="-27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é</a:t>
            </a:r>
            <a:r>
              <a:rPr sz="2000" spc="-2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uma</a:t>
            </a:r>
            <a:r>
              <a:rPr sz="2000" spc="-27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escolha </a:t>
            </a:r>
            <a:r>
              <a:rPr sz="2000" spc="-7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artística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8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simbólica.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1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técnica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possibilita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 </a:t>
            </a:r>
            <a:r>
              <a:rPr sz="2000" spc="-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união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de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3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elementos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diferentes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em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uma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única </a:t>
            </a:r>
            <a:r>
              <a:rPr sz="2000" spc="-3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composição,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8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refletindo</a:t>
            </a:r>
            <a:r>
              <a:rPr sz="20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9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</a:t>
            </a:r>
            <a:r>
              <a:rPr sz="20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diversidade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</a:t>
            </a:r>
            <a:r>
              <a:rPr sz="20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 </a:t>
            </a:r>
            <a:r>
              <a:rPr sz="2000" spc="-7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interligação</a:t>
            </a:r>
            <a:r>
              <a:rPr sz="2000" spc="-254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entre</a:t>
            </a:r>
            <a:r>
              <a:rPr sz="2000" spc="-254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tudo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o</a:t>
            </a:r>
            <a:r>
              <a:rPr sz="2000" spc="-254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que</a:t>
            </a:r>
            <a:r>
              <a:rPr sz="2000" spc="-254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8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existe,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entre </a:t>
            </a:r>
            <a:r>
              <a:rPr sz="2000" spc="-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toda</a:t>
            </a:r>
            <a:r>
              <a:rPr sz="2000" spc="-27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9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</a:t>
            </a:r>
            <a:r>
              <a:rPr sz="2000" spc="-27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Criação.</a:t>
            </a:r>
            <a:endParaRPr sz="2000">
              <a:solidFill>
                <a:schemeClr val="tx1"/>
              </a:solidFill>
              <a:latin typeface="Century Gothic" pitchFamily="34" charset="0"/>
              <a:cs typeface="Trebuchet MS"/>
            </a:endParaRPr>
          </a:p>
          <a:p>
            <a:pPr algn="just">
              <a:spcBef>
                <a:spcPts val="55"/>
              </a:spcBef>
            </a:pPr>
            <a:endParaRPr sz="500">
              <a:solidFill>
                <a:schemeClr val="tx1"/>
              </a:solidFill>
              <a:latin typeface="Century Gothic" pitchFamily="34" charset="0"/>
              <a:cs typeface="Trebuchet MS"/>
            </a:endParaRPr>
          </a:p>
          <a:p>
            <a:pPr marL="12700" marR="5080" algn="just"/>
            <a:r>
              <a:rPr lang="pt-BR" sz="2000" spc="110" dirty="0" smtClean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	</a:t>
            </a:r>
            <a:r>
              <a:rPr sz="2000" spc="110" smtClean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</a:t>
            </a:r>
            <a:r>
              <a:rPr sz="2000" spc="-250" smtClean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3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escolha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do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estilo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também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7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faz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8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referência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à </a:t>
            </a:r>
            <a:r>
              <a:rPr sz="2000" spc="-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Ecologia</a:t>
            </a:r>
            <a:r>
              <a:rPr sz="2000" spc="-21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9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Integral,</a:t>
            </a:r>
            <a:r>
              <a:rPr sz="2000" spc="-21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onde</a:t>
            </a:r>
            <a:r>
              <a:rPr sz="2000" spc="-2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todos</a:t>
            </a:r>
            <a:r>
              <a:rPr sz="2000" spc="-21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10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os</a:t>
            </a:r>
            <a:r>
              <a:rPr sz="2000" spc="-21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aspectos</a:t>
            </a:r>
            <a:r>
              <a:rPr sz="2000" spc="-2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da </a:t>
            </a:r>
            <a:r>
              <a:rPr sz="2000" spc="-8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vida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3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–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espiritual,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9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social,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8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ambiental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9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cultural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– </a:t>
            </a:r>
            <a:r>
              <a:rPr sz="20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são</a:t>
            </a:r>
            <a:r>
              <a:rPr sz="20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considerados</a:t>
            </a:r>
            <a:r>
              <a:rPr sz="20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</a:t>
            </a:r>
            <a:r>
              <a:rPr sz="20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valorizados.</a:t>
            </a:r>
            <a:r>
              <a:rPr sz="20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Cada</a:t>
            </a:r>
            <a:r>
              <a:rPr sz="20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pedaço </a:t>
            </a:r>
            <a:r>
              <a:rPr sz="2000" spc="-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na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colagem,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apesar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de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8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único,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7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contribui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8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para</a:t>
            </a:r>
            <a:r>
              <a:rPr sz="20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 </a:t>
            </a:r>
            <a:r>
              <a:rPr sz="2000" spc="-8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totalidade</a:t>
            </a:r>
            <a:r>
              <a:rPr sz="2000" spc="-2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da</a:t>
            </a:r>
            <a:r>
              <a:rPr sz="2000" spc="-229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7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imagem,</a:t>
            </a:r>
            <a:r>
              <a:rPr sz="2000" spc="-229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assim</a:t>
            </a:r>
            <a:r>
              <a:rPr sz="2000" spc="-2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como</a:t>
            </a:r>
            <a:r>
              <a:rPr sz="2000" spc="-229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cada </a:t>
            </a:r>
            <a:r>
              <a:rPr sz="20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pessoa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</a:t>
            </a:r>
            <a:r>
              <a:rPr sz="20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cada</a:t>
            </a:r>
            <a:r>
              <a:rPr sz="20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parte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do</a:t>
            </a:r>
            <a:r>
              <a:rPr sz="20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meio</a:t>
            </a:r>
            <a:r>
              <a:rPr sz="20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ambiente</a:t>
            </a:r>
            <a:r>
              <a:rPr sz="20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tem </a:t>
            </a:r>
            <a:r>
              <a:rPr sz="20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um</a:t>
            </a:r>
            <a:r>
              <a:rPr sz="2000" spc="-2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8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papel</a:t>
            </a:r>
            <a:r>
              <a:rPr sz="2000" spc="-2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9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crucial</a:t>
            </a:r>
            <a:r>
              <a:rPr sz="2000" spc="-2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na</a:t>
            </a:r>
            <a:r>
              <a:rPr sz="2000" spc="-2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criação</a:t>
            </a:r>
            <a:r>
              <a:rPr sz="2000" spc="-2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de</a:t>
            </a:r>
            <a:r>
              <a:rPr sz="2000" spc="-2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um</a:t>
            </a:r>
            <a:r>
              <a:rPr sz="2000" spc="-2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mundo </a:t>
            </a:r>
            <a:r>
              <a:rPr sz="2000" spc="-3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sustentável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</a:t>
            </a:r>
            <a:r>
              <a:rPr sz="2000" spc="-2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harmonioso.</a:t>
            </a:r>
            <a:endParaRPr sz="2000">
              <a:solidFill>
                <a:schemeClr val="tx1"/>
              </a:solidFill>
              <a:latin typeface="Century Gothic" pitchFamily="34" charset="0"/>
              <a:cs typeface="Trebuchet MS"/>
            </a:endParaRPr>
          </a:p>
        </p:txBody>
      </p:sp>
      <p:sp>
        <p:nvSpPr>
          <p:cNvPr id="4" name="object 4"/>
          <p:cNvSpPr txBox="1">
            <a:spLocks/>
          </p:cNvSpPr>
          <p:nvPr/>
        </p:nvSpPr>
        <p:spPr>
          <a:xfrm>
            <a:off x="142812" y="642918"/>
            <a:ext cx="9001188" cy="798424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ts val="6440"/>
              </a:lnSpc>
              <a:spcBef>
                <a:spcPts val="6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430" normalizeH="0" baseline="0" noProof="0" dirty="0" smtClean="0">
                <a:ln>
                  <a:noFill/>
                </a:ln>
                <a:solidFill>
                  <a:srgbClr val="1C3737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</a:t>
            </a:r>
            <a:r>
              <a:rPr kumimoji="0" lang="pt-BR" sz="3600" b="1" i="0" u="none" strike="noStrike" kern="1200" cap="none" spc="-1225" normalizeH="0" baseline="0" noProof="0" dirty="0" smtClean="0">
                <a:ln>
                  <a:noFill/>
                </a:ln>
                <a:solidFill>
                  <a:srgbClr val="1C3737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pt-BR" sz="3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1C3737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TÉCNICA </a:t>
            </a:r>
            <a:r>
              <a:rPr kumimoji="0" lang="pt-BR" sz="3600" b="1" i="0" u="none" strike="noStrike" kern="1200" cap="none" spc="160" normalizeH="0" baseline="0" noProof="0" dirty="0" smtClean="0">
                <a:ln>
                  <a:noFill/>
                </a:ln>
                <a:solidFill>
                  <a:srgbClr val="1C3737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DE </a:t>
            </a:r>
            <a:r>
              <a:rPr kumimoji="0" lang="pt-BR" sz="3600" b="1" i="0" u="none" strike="noStrike" kern="1200" cap="none" spc="80" normalizeH="0" baseline="0" noProof="0" dirty="0" smtClean="0">
                <a:ln>
                  <a:noFill/>
                </a:ln>
                <a:solidFill>
                  <a:srgbClr val="1C3737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COLAGEM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974" y="285728"/>
            <a:ext cx="7988926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88590" algn="l"/>
                <a:tab pos="3331210" algn="l"/>
              </a:tabLst>
            </a:pPr>
            <a:r>
              <a:rPr sz="2800" b="1" spc="21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S</a:t>
            </a:r>
            <a:r>
              <a:rPr sz="2800" b="1" spc="-24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9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G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5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N</a:t>
            </a:r>
            <a:r>
              <a:rPr sz="2800" b="1" spc="-24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28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F</a:t>
            </a:r>
            <a:r>
              <a:rPr sz="2800" b="1" spc="-24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28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6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C</a:t>
            </a:r>
            <a:r>
              <a:rPr sz="2800" b="1" spc="-24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204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D</a:t>
            </a:r>
            <a:r>
              <a:rPr sz="2800" b="1" spc="-24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225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O</a:t>
            </a:r>
            <a:r>
              <a:rPr sz="2800" b="1" spc="-24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65" smtClean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S</a:t>
            </a:r>
            <a:r>
              <a:rPr lang="pt-BR" sz="2800" b="1" spc="165" dirty="0" smtClean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204" smtClean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D</a:t>
            </a:r>
            <a:r>
              <a:rPr sz="2800" b="1" spc="-245" smtClean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O</a:t>
            </a:r>
            <a:r>
              <a:rPr sz="28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	</a:t>
            </a:r>
            <a:r>
              <a:rPr sz="2800" b="1" spc="16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C</a:t>
            </a:r>
            <a:r>
              <a:rPr sz="2800" b="1" spc="-24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2800" b="1" spc="-24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R</a:t>
            </a:r>
            <a:r>
              <a:rPr sz="2800" b="1" spc="-24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T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2800" b="1" spc="-24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9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Z</a:t>
            </a:r>
            <a:endParaRPr sz="2800" b="1">
              <a:latin typeface="Century Gothic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638160"/>
            <a:ext cx="3600400" cy="5437663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" name="Retângulo 2"/>
          <p:cNvSpPr/>
          <p:nvPr/>
        </p:nvSpPr>
        <p:spPr>
          <a:xfrm>
            <a:off x="5796136" y="3356992"/>
            <a:ext cx="1728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cap="all" dirty="0" smtClean="0">
                <a:ln w="9000" cmpd="sng">
                  <a:solidFill>
                    <a:srgbClr val="9B835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CDDEA">
                    <a:lumMod val="2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Iluminar</a:t>
            </a:r>
          </a:p>
          <a:p>
            <a:pPr lvl="0"/>
            <a:r>
              <a:rPr lang="pt-BR" sz="2400" b="1" cap="all" dirty="0" smtClean="0">
                <a:ln w="9000" cmpd="sng">
                  <a:solidFill>
                    <a:srgbClr val="9B835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CDDEA">
                    <a:lumMod val="2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</a:t>
            </a:r>
          </a:p>
          <a:p>
            <a:pPr lvl="0"/>
            <a:r>
              <a:rPr lang="pt-BR" sz="2400" b="1" cap="all" dirty="0" smtClean="0">
                <a:ln w="9000" cmpd="sng">
                  <a:solidFill>
                    <a:srgbClr val="9B835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CDDEA">
                    <a:lumMod val="2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discernir</a:t>
            </a:r>
            <a:endParaRPr lang="pt-BR" sz="2400" dirty="0">
              <a:solidFill>
                <a:srgbClr val="CCDDEA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764704"/>
            <a:ext cx="633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ABORDAGENS DO TEMA</a:t>
            </a:r>
          </a:p>
          <a:p>
            <a:endParaRPr lang="pt-B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Ecologia integral na Sagrada Escritura</a:t>
            </a:r>
          </a:p>
          <a:p>
            <a:endParaRPr lang="pt-B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Ecologia Integral na perspectiva dos Santos Padres da Igreja (Sec. I-V)</a:t>
            </a:r>
          </a:p>
          <a:p>
            <a:endParaRPr lang="pt-B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Ensinamento do Magistério e da Doutrina social</a:t>
            </a:r>
          </a:p>
          <a:p>
            <a:endParaRPr lang="pt-B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Alguns elementos das ciências e da sabedoria dos povos</a:t>
            </a:r>
          </a:p>
          <a:p>
            <a:endParaRPr lang="pt-B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Conversão quaresmal</a:t>
            </a:r>
            <a:endParaRPr lang="pt-B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31639" y="3789040"/>
            <a:ext cx="6552728" cy="2554545"/>
          </a:xfrm>
          <a:prstGeom prst="rect">
            <a:avLst/>
          </a:prstGeom>
          <a:gradFill flip="none" rotWithShape="1">
            <a:gsLst>
              <a:gs pos="0">
                <a:srgbClr val="33CCFF">
                  <a:tint val="66000"/>
                  <a:satMod val="160000"/>
                </a:srgbClr>
              </a:gs>
              <a:gs pos="50000">
                <a:srgbClr val="33CCFF">
                  <a:tint val="44500"/>
                  <a:satMod val="160000"/>
                </a:srgbClr>
              </a:gs>
              <a:gs pos="100000">
                <a:srgbClr val="33CCFF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A Igreja fala de ecologia porque o universo, com todos os seres animados e inanimados, é obra da criação e revela a bondade de Deus e de seu Reino.</a:t>
            </a:r>
            <a:endParaRPr lang="pt-BR" sz="32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179" y="404664"/>
            <a:ext cx="5168093" cy="299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9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995" y="3154998"/>
            <a:ext cx="8113395" cy="2226892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350" marR="2540" indent="457200" algn="just">
              <a:lnSpc>
                <a:spcPct val="100200"/>
              </a:lnSpc>
              <a:spcBef>
                <a:spcPts val="45"/>
              </a:spcBef>
            </a:pPr>
            <a:r>
              <a:rPr spc="145" dirty="0">
                <a:latin typeface="Verdana"/>
                <a:cs typeface="Verdana"/>
              </a:rPr>
              <a:t>Cada</a:t>
            </a:r>
            <a:r>
              <a:rPr spc="-75" dirty="0">
                <a:latin typeface="Verdana"/>
                <a:cs typeface="Verdana"/>
              </a:rPr>
              <a:t> </a:t>
            </a:r>
            <a:r>
              <a:rPr spc="-10" dirty="0">
                <a:latin typeface="Verdana"/>
                <a:cs typeface="Verdana"/>
              </a:rPr>
              <a:t>criatura</a:t>
            </a:r>
            <a:r>
              <a:rPr spc="-70" dirty="0">
                <a:latin typeface="Verdana"/>
                <a:cs typeface="Verdana"/>
              </a:rPr>
              <a:t> </a:t>
            </a:r>
            <a:r>
              <a:rPr spc="-50" dirty="0">
                <a:latin typeface="Verdana"/>
                <a:cs typeface="Verdana"/>
              </a:rPr>
              <a:t>expressa</a:t>
            </a:r>
            <a:r>
              <a:rPr spc="-75" dirty="0">
                <a:latin typeface="Verdana"/>
                <a:cs typeface="Verdana"/>
              </a:rPr>
              <a:t> </a:t>
            </a:r>
            <a:r>
              <a:rPr spc="43" dirty="0">
                <a:latin typeface="Verdana"/>
                <a:cs typeface="Verdana"/>
              </a:rPr>
              <a:t>na</a:t>
            </a:r>
            <a:r>
              <a:rPr spc="-73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sua</a:t>
            </a:r>
            <a:r>
              <a:rPr spc="-73" dirty="0">
                <a:latin typeface="Verdana"/>
                <a:cs typeface="Verdana"/>
              </a:rPr>
              <a:t> </a:t>
            </a:r>
            <a:r>
              <a:rPr spc="-15" dirty="0">
                <a:latin typeface="Verdana"/>
                <a:cs typeface="Verdana"/>
              </a:rPr>
              <a:t>singularidade</a:t>
            </a:r>
            <a:r>
              <a:rPr spc="-73" dirty="0">
                <a:latin typeface="Verdana"/>
                <a:cs typeface="Verdana"/>
              </a:rPr>
              <a:t> </a:t>
            </a:r>
            <a:r>
              <a:rPr spc="140" dirty="0">
                <a:latin typeface="Verdana"/>
                <a:cs typeface="Verdana"/>
              </a:rPr>
              <a:t>a</a:t>
            </a:r>
            <a:r>
              <a:rPr spc="-73" dirty="0">
                <a:latin typeface="Verdana"/>
                <a:cs typeface="Verdana"/>
              </a:rPr>
              <a:t> </a:t>
            </a:r>
            <a:r>
              <a:rPr spc="-45" dirty="0">
                <a:latin typeface="Verdana"/>
                <a:cs typeface="Verdana"/>
              </a:rPr>
              <a:t>ternura</a:t>
            </a:r>
            <a:r>
              <a:rPr spc="-68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amorosa</a:t>
            </a:r>
            <a:r>
              <a:rPr spc="-73" dirty="0">
                <a:latin typeface="Verdana"/>
                <a:cs typeface="Verdana"/>
              </a:rPr>
              <a:t> </a:t>
            </a:r>
            <a:r>
              <a:rPr spc="80" dirty="0">
                <a:latin typeface="Verdana"/>
                <a:cs typeface="Verdana"/>
              </a:rPr>
              <a:t>do </a:t>
            </a:r>
            <a:r>
              <a:rPr dirty="0">
                <a:latin typeface="Verdana"/>
                <a:cs typeface="Verdana"/>
              </a:rPr>
              <a:t>Deus</a:t>
            </a:r>
            <a:r>
              <a:rPr spc="388" dirty="0">
                <a:latin typeface="Verdana"/>
                <a:cs typeface="Verdana"/>
              </a:rPr>
              <a:t>  </a:t>
            </a:r>
            <a:r>
              <a:rPr dirty="0">
                <a:latin typeface="Verdana"/>
                <a:cs typeface="Verdana"/>
              </a:rPr>
              <a:t>Criador,</a:t>
            </a:r>
            <a:r>
              <a:rPr spc="393" dirty="0">
                <a:latin typeface="Verdana"/>
                <a:cs typeface="Verdana"/>
              </a:rPr>
              <a:t>  </a:t>
            </a:r>
            <a:r>
              <a:rPr dirty="0">
                <a:latin typeface="Verdana"/>
                <a:cs typeface="Verdana"/>
              </a:rPr>
              <a:t>Redentor</a:t>
            </a:r>
            <a:r>
              <a:rPr spc="388" dirty="0">
                <a:latin typeface="Verdana"/>
                <a:cs typeface="Verdana"/>
              </a:rPr>
              <a:t>  </a:t>
            </a:r>
            <a:r>
              <a:rPr spc="85" dirty="0">
                <a:latin typeface="Verdana"/>
                <a:cs typeface="Verdana"/>
              </a:rPr>
              <a:t>e</a:t>
            </a:r>
            <a:r>
              <a:rPr spc="390" dirty="0">
                <a:latin typeface="Verdana"/>
                <a:cs typeface="Verdana"/>
              </a:rPr>
              <a:t>  </a:t>
            </a:r>
            <a:r>
              <a:rPr dirty="0">
                <a:latin typeface="Verdana"/>
                <a:cs typeface="Verdana"/>
              </a:rPr>
              <a:t>Santificador.</a:t>
            </a:r>
            <a:r>
              <a:rPr spc="393" dirty="0">
                <a:latin typeface="Verdana"/>
                <a:cs typeface="Verdana"/>
              </a:rPr>
              <a:t>  </a:t>
            </a:r>
            <a:r>
              <a:rPr b="1" dirty="0">
                <a:latin typeface="Tahoma"/>
                <a:cs typeface="Tahoma"/>
              </a:rPr>
              <a:t>Na</a:t>
            </a:r>
            <a:r>
              <a:rPr b="1" spc="150" dirty="0">
                <a:latin typeface="Tahoma"/>
                <a:cs typeface="Tahoma"/>
              </a:rPr>
              <a:t>   </a:t>
            </a:r>
            <a:r>
              <a:rPr b="1" dirty="0">
                <a:latin typeface="Tahoma"/>
                <a:cs typeface="Tahoma"/>
              </a:rPr>
              <a:t>pequenez</a:t>
            </a:r>
            <a:r>
              <a:rPr b="1" spc="153" dirty="0">
                <a:latin typeface="Tahoma"/>
                <a:cs typeface="Tahoma"/>
              </a:rPr>
              <a:t>   </a:t>
            </a:r>
            <a:r>
              <a:rPr b="1" spc="73" dirty="0">
                <a:latin typeface="Tahoma"/>
                <a:cs typeface="Tahoma"/>
              </a:rPr>
              <a:t>e</a:t>
            </a:r>
            <a:r>
              <a:rPr b="1" spc="150" dirty="0">
                <a:latin typeface="Tahoma"/>
                <a:cs typeface="Tahoma"/>
              </a:rPr>
              <a:t>   </a:t>
            </a:r>
            <a:r>
              <a:rPr b="1" spc="-13" dirty="0">
                <a:latin typeface="Tahoma"/>
                <a:cs typeface="Tahoma"/>
              </a:rPr>
              <a:t>na </a:t>
            </a:r>
            <a:r>
              <a:rPr b="1" spc="-5" dirty="0">
                <a:latin typeface="Tahoma"/>
                <a:cs typeface="Tahoma"/>
              </a:rPr>
              <a:t>vulnerabilidade</a:t>
            </a:r>
            <a:r>
              <a:rPr b="1" spc="127" dirty="0">
                <a:latin typeface="Tahoma"/>
                <a:cs typeface="Tahoma"/>
              </a:rPr>
              <a:t> </a:t>
            </a:r>
            <a:r>
              <a:rPr b="1" spc="65" dirty="0">
                <a:latin typeface="Tahoma"/>
                <a:cs typeface="Tahoma"/>
              </a:rPr>
              <a:t>de</a:t>
            </a:r>
            <a:r>
              <a:rPr b="1" spc="133" dirty="0">
                <a:latin typeface="Tahoma"/>
                <a:cs typeface="Tahoma"/>
              </a:rPr>
              <a:t> </a:t>
            </a:r>
            <a:r>
              <a:rPr b="1" spc="113" dirty="0">
                <a:latin typeface="Tahoma"/>
                <a:cs typeface="Tahoma"/>
              </a:rPr>
              <a:t>cada</a:t>
            </a:r>
            <a:r>
              <a:rPr b="1" spc="133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ser</a:t>
            </a:r>
            <a:r>
              <a:rPr b="1" spc="135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estão</a:t>
            </a:r>
            <a:r>
              <a:rPr b="1" spc="133" dirty="0">
                <a:latin typeface="Tahoma"/>
                <a:cs typeface="Tahoma"/>
              </a:rPr>
              <a:t> </a:t>
            </a:r>
            <a:r>
              <a:rPr b="1" spc="-18" dirty="0">
                <a:latin typeface="Tahoma"/>
                <a:cs typeface="Tahoma"/>
              </a:rPr>
              <a:t>presentes</a:t>
            </a:r>
            <a:r>
              <a:rPr b="1" spc="140" dirty="0">
                <a:latin typeface="Tahoma"/>
                <a:cs typeface="Tahoma"/>
              </a:rPr>
              <a:t> </a:t>
            </a:r>
            <a:r>
              <a:rPr b="1" spc="108" dirty="0">
                <a:latin typeface="Tahoma"/>
                <a:cs typeface="Tahoma"/>
              </a:rPr>
              <a:t>a</a:t>
            </a:r>
            <a:r>
              <a:rPr b="1" spc="135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grandeza</a:t>
            </a:r>
            <a:r>
              <a:rPr b="1" spc="135" dirty="0">
                <a:latin typeface="Tahoma"/>
                <a:cs typeface="Tahoma"/>
              </a:rPr>
              <a:t> </a:t>
            </a:r>
            <a:r>
              <a:rPr b="1" spc="73" dirty="0">
                <a:latin typeface="Tahoma"/>
                <a:cs typeface="Tahoma"/>
              </a:rPr>
              <a:t>e</a:t>
            </a:r>
            <a:r>
              <a:rPr b="1" spc="135" dirty="0">
                <a:latin typeface="Tahoma"/>
                <a:cs typeface="Tahoma"/>
              </a:rPr>
              <a:t> </a:t>
            </a:r>
            <a:r>
              <a:rPr b="1" spc="108" dirty="0">
                <a:latin typeface="Tahoma"/>
                <a:cs typeface="Tahoma"/>
              </a:rPr>
              <a:t>a</a:t>
            </a:r>
            <a:r>
              <a:rPr b="1" spc="133" dirty="0">
                <a:latin typeface="Tahoma"/>
                <a:cs typeface="Tahoma"/>
              </a:rPr>
              <a:t> </a:t>
            </a:r>
            <a:r>
              <a:rPr b="1" spc="-10" dirty="0">
                <a:latin typeface="Tahoma"/>
                <a:cs typeface="Tahoma"/>
              </a:rPr>
              <a:t>fortaleza </a:t>
            </a:r>
            <a:r>
              <a:rPr b="1" spc="65" dirty="0">
                <a:latin typeface="Tahoma"/>
                <a:cs typeface="Tahoma"/>
              </a:rPr>
              <a:t>de</a:t>
            </a:r>
            <a:r>
              <a:rPr b="1" spc="-50" dirty="0">
                <a:latin typeface="Tahoma"/>
                <a:cs typeface="Tahoma"/>
              </a:rPr>
              <a:t> Deus,</a:t>
            </a:r>
            <a:r>
              <a:rPr b="1" spc="-25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que</a:t>
            </a:r>
            <a:r>
              <a:rPr b="1" spc="-28" dirty="0">
                <a:latin typeface="Tahoma"/>
                <a:cs typeface="Tahoma"/>
              </a:rPr>
              <a:t> </a:t>
            </a:r>
            <a:r>
              <a:rPr b="1" spc="73" dirty="0">
                <a:latin typeface="Tahoma"/>
                <a:cs typeface="Tahoma"/>
              </a:rPr>
              <a:t>é</a:t>
            </a:r>
            <a:r>
              <a:rPr b="1" spc="-33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amor</a:t>
            </a:r>
            <a:r>
              <a:rPr b="1" spc="-30" dirty="0">
                <a:latin typeface="Tahoma"/>
                <a:cs typeface="Tahoma"/>
              </a:rPr>
              <a:t> </a:t>
            </a:r>
            <a:r>
              <a:rPr sz="1400" i="1" spc="-43" dirty="0">
                <a:latin typeface="Verdana"/>
                <a:cs typeface="Verdana"/>
              </a:rPr>
              <a:t>(1Jo</a:t>
            </a:r>
            <a:r>
              <a:rPr sz="1400" i="1" spc="-100" dirty="0">
                <a:latin typeface="Verdana"/>
                <a:cs typeface="Verdana"/>
              </a:rPr>
              <a:t> </a:t>
            </a:r>
            <a:r>
              <a:rPr sz="1400" i="1" spc="-120" dirty="0">
                <a:latin typeface="Verdana"/>
                <a:cs typeface="Verdana"/>
              </a:rPr>
              <a:t>4,8)</a:t>
            </a:r>
            <a:r>
              <a:rPr sz="1400" i="1" spc="-110" dirty="0">
                <a:latin typeface="Verdana"/>
                <a:cs typeface="Verdana"/>
              </a:rPr>
              <a:t> </a:t>
            </a:r>
            <a:r>
              <a:rPr b="1" spc="73" dirty="0">
                <a:latin typeface="Tahoma"/>
                <a:cs typeface="Tahoma"/>
              </a:rPr>
              <a:t>e</a:t>
            </a:r>
            <a:r>
              <a:rPr b="1" spc="-28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amante</a:t>
            </a:r>
            <a:r>
              <a:rPr b="1" spc="-35" dirty="0">
                <a:latin typeface="Tahoma"/>
                <a:cs typeface="Tahoma"/>
              </a:rPr>
              <a:t> </a:t>
            </a:r>
            <a:r>
              <a:rPr b="1" spc="75" dirty="0">
                <a:latin typeface="Tahoma"/>
                <a:cs typeface="Tahoma"/>
              </a:rPr>
              <a:t>da</a:t>
            </a:r>
            <a:r>
              <a:rPr b="1" spc="-30" dirty="0">
                <a:latin typeface="Tahoma"/>
                <a:cs typeface="Tahoma"/>
              </a:rPr>
              <a:t> </a:t>
            </a:r>
            <a:r>
              <a:rPr b="1" spc="-5" dirty="0">
                <a:latin typeface="Tahoma"/>
                <a:cs typeface="Tahoma"/>
              </a:rPr>
              <a:t>vida.</a:t>
            </a:r>
            <a:endParaRPr>
              <a:latin typeface="Tahoma"/>
              <a:cs typeface="Tahoma"/>
            </a:endParaRPr>
          </a:p>
          <a:p>
            <a:pPr marL="6350" marR="2540" indent="457200" algn="just">
              <a:spcBef>
                <a:spcPts val="2150"/>
              </a:spcBef>
            </a:pPr>
            <a:r>
              <a:rPr spc="35" dirty="0">
                <a:latin typeface="Verdana"/>
                <a:cs typeface="Verdana"/>
              </a:rPr>
              <a:t>Olhando</a:t>
            </a:r>
            <a:r>
              <a:rPr spc="83" dirty="0">
                <a:latin typeface="Verdana"/>
                <a:cs typeface="Verdana"/>
              </a:rPr>
              <a:t> </a:t>
            </a:r>
            <a:r>
              <a:rPr spc="38" dirty="0">
                <a:latin typeface="Verdana"/>
                <a:cs typeface="Verdana"/>
              </a:rPr>
              <a:t>para</a:t>
            </a:r>
            <a:r>
              <a:rPr spc="88" dirty="0">
                <a:latin typeface="Verdana"/>
                <a:cs typeface="Verdana"/>
              </a:rPr>
              <a:t> </a:t>
            </a:r>
            <a:r>
              <a:rPr spc="140" dirty="0">
                <a:latin typeface="Verdana"/>
                <a:cs typeface="Verdana"/>
              </a:rPr>
              <a:t>a</a:t>
            </a:r>
            <a:r>
              <a:rPr spc="88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presença</a:t>
            </a:r>
            <a:r>
              <a:rPr spc="88" dirty="0">
                <a:latin typeface="Verdana"/>
                <a:cs typeface="Verdana"/>
              </a:rPr>
              <a:t> </a:t>
            </a:r>
            <a:r>
              <a:rPr spc="85" dirty="0">
                <a:latin typeface="Verdana"/>
                <a:cs typeface="Verdana"/>
              </a:rPr>
              <a:t>e </a:t>
            </a:r>
            <a:r>
              <a:rPr spc="140" dirty="0">
                <a:latin typeface="Verdana"/>
                <a:cs typeface="Verdana"/>
              </a:rPr>
              <a:t>a</a:t>
            </a:r>
            <a:r>
              <a:rPr spc="88" dirty="0">
                <a:latin typeface="Verdana"/>
                <a:cs typeface="Verdana"/>
              </a:rPr>
              <a:t> bondade</a:t>
            </a:r>
            <a:r>
              <a:rPr spc="85" dirty="0">
                <a:latin typeface="Verdana"/>
                <a:cs typeface="Verdana"/>
              </a:rPr>
              <a:t> </a:t>
            </a:r>
            <a:r>
              <a:rPr spc="98" dirty="0">
                <a:latin typeface="Verdana"/>
                <a:cs typeface="Verdana"/>
              </a:rPr>
              <a:t>do</a:t>
            </a:r>
            <a:r>
              <a:rPr spc="83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Criador,</a:t>
            </a:r>
            <a:r>
              <a:rPr spc="88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em</a:t>
            </a:r>
            <a:r>
              <a:rPr spc="88" dirty="0">
                <a:latin typeface="Verdana"/>
                <a:cs typeface="Verdana"/>
              </a:rPr>
              <a:t> </a:t>
            </a:r>
            <a:r>
              <a:rPr spc="155" dirty="0">
                <a:latin typeface="Verdana"/>
                <a:cs typeface="Verdana"/>
              </a:rPr>
              <a:t>cada</a:t>
            </a:r>
            <a:r>
              <a:rPr spc="85" dirty="0">
                <a:latin typeface="Verdana"/>
                <a:cs typeface="Verdana"/>
              </a:rPr>
              <a:t> </a:t>
            </a:r>
            <a:r>
              <a:rPr spc="-13" dirty="0">
                <a:latin typeface="Verdana"/>
                <a:cs typeface="Verdana"/>
              </a:rPr>
              <a:t>um </a:t>
            </a:r>
            <a:r>
              <a:rPr dirty="0">
                <a:latin typeface="Verdana"/>
                <a:cs typeface="Verdana"/>
              </a:rPr>
              <a:t>dos</a:t>
            </a:r>
            <a:r>
              <a:rPr spc="78" dirty="0">
                <a:latin typeface="Verdana"/>
                <a:cs typeface="Verdana"/>
              </a:rPr>
              <a:t> </a:t>
            </a:r>
            <a:r>
              <a:rPr spc="-65" dirty="0">
                <a:latin typeface="Verdana"/>
                <a:cs typeface="Verdana"/>
              </a:rPr>
              <a:t>seres</a:t>
            </a:r>
            <a:r>
              <a:rPr spc="73" dirty="0">
                <a:latin typeface="Verdana"/>
                <a:cs typeface="Verdana"/>
              </a:rPr>
              <a:t> </a:t>
            </a:r>
            <a:r>
              <a:rPr spc="85" dirty="0">
                <a:latin typeface="Verdana"/>
                <a:cs typeface="Verdana"/>
              </a:rPr>
              <a:t>e</a:t>
            </a:r>
            <a:r>
              <a:rPr spc="7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no</a:t>
            </a:r>
            <a:r>
              <a:rPr spc="7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seu</a:t>
            </a:r>
            <a:r>
              <a:rPr spc="7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conjunto,</a:t>
            </a:r>
            <a:r>
              <a:rPr spc="75" dirty="0">
                <a:latin typeface="Verdana"/>
                <a:cs typeface="Verdana"/>
              </a:rPr>
              <a:t> </a:t>
            </a:r>
            <a:r>
              <a:rPr spc="25" dirty="0">
                <a:latin typeface="Verdana"/>
                <a:cs typeface="Verdana"/>
              </a:rPr>
              <a:t>percebemos</a:t>
            </a:r>
            <a:r>
              <a:rPr spc="73" dirty="0">
                <a:latin typeface="Verdana"/>
                <a:cs typeface="Verdana"/>
              </a:rPr>
              <a:t> </a:t>
            </a:r>
            <a:r>
              <a:rPr spc="140" dirty="0">
                <a:latin typeface="Verdana"/>
                <a:cs typeface="Verdana"/>
              </a:rPr>
              <a:t>a</a:t>
            </a:r>
            <a:r>
              <a:rPr spc="73" dirty="0">
                <a:latin typeface="Verdana"/>
                <a:cs typeface="Verdana"/>
              </a:rPr>
              <a:t> </a:t>
            </a:r>
            <a:r>
              <a:rPr spc="-10" dirty="0">
                <a:latin typeface="Verdana"/>
                <a:cs typeface="Verdana"/>
              </a:rPr>
              <a:t>íntima</a:t>
            </a:r>
            <a:r>
              <a:rPr spc="83" dirty="0">
                <a:latin typeface="Verdana"/>
                <a:cs typeface="Verdana"/>
              </a:rPr>
              <a:t> </a:t>
            </a:r>
            <a:r>
              <a:rPr spc="53" dirty="0">
                <a:latin typeface="Verdana"/>
                <a:cs typeface="Verdana"/>
              </a:rPr>
              <a:t>ligação</a:t>
            </a:r>
            <a:r>
              <a:rPr spc="73" dirty="0">
                <a:latin typeface="Verdana"/>
                <a:cs typeface="Verdana"/>
              </a:rPr>
              <a:t> </a:t>
            </a:r>
            <a:r>
              <a:rPr spc="98" dirty="0">
                <a:latin typeface="Verdana"/>
                <a:cs typeface="Verdana"/>
              </a:rPr>
              <a:t>de</a:t>
            </a:r>
            <a:r>
              <a:rPr spc="7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tudo</a:t>
            </a:r>
            <a:r>
              <a:rPr spc="63" dirty="0">
                <a:latin typeface="Verdana"/>
                <a:cs typeface="Verdana"/>
              </a:rPr>
              <a:t> </a:t>
            </a:r>
            <a:r>
              <a:rPr spc="50" dirty="0">
                <a:latin typeface="Verdana"/>
                <a:cs typeface="Verdana"/>
              </a:rPr>
              <a:t>o </a:t>
            </a:r>
            <a:r>
              <a:rPr spc="43" dirty="0">
                <a:latin typeface="Verdana"/>
                <a:cs typeface="Verdana"/>
              </a:rPr>
              <a:t>que</a:t>
            </a:r>
            <a:r>
              <a:rPr spc="-133" dirty="0">
                <a:latin typeface="Verdana"/>
                <a:cs typeface="Verdana"/>
              </a:rPr>
              <a:t> </a:t>
            </a:r>
            <a:r>
              <a:rPr spc="-33" dirty="0">
                <a:latin typeface="Verdana"/>
                <a:cs typeface="Verdana"/>
              </a:rPr>
              <a:t>integra</a:t>
            </a:r>
            <a:r>
              <a:rPr spc="-113" dirty="0">
                <a:latin typeface="Verdana"/>
                <a:cs typeface="Verdana"/>
              </a:rPr>
              <a:t> </a:t>
            </a:r>
            <a:r>
              <a:rPr spc="140" dirty="0">
                <a:latin typeface="Verdana"/>
                <a:cs typeface="Verdana"/>
              </a:rPr>
              <a:t>a</a:t>
            </a:r>
            <a:r>
              <a:rPr spc="-123" dirty="0">
                <a:latin typeface="Verdana"/>
                <a:cs typeface="Verdana"/>
              </a:rPr>
              <a:t> </a:t>
            </a:r>
            <a:r>
              <a:rPr spc="-68" dirty="0">
                <a:latin typeface="Verdana"/>
                <a:cs typeface="Verdana"/>
              </a:rPr>
              <a:t>nossa</a:t>
            </a:r>
            <a:r>
              <a:rPr spc="-115" dirty="0">
                <a:latin typeface="Verdana"/>
                <a:cs typeface="Verdana"/>
              </a:rPr>
              <a:t> </a:t>
            </a:r>
            <a:r>
              <a:rPr spc="63" dirty="0">
                <a:latin typeface="Verdana"/>
                <a:cs typeface="Verdana"/>
              </a:rPr>
              <a:t>Casa</a:t>
            </a:r>
            <a:r>
              <a:rPr spc="-118" dirty="0">
                <a:latin typeface="Verdana"/>
                <a:cs typeface="Verdana"/>
              </a:rPr>
              <a:t> </a:t>
            </a:r>
            <a:r>
              <a:rPr spc="-5" dirty="0">
                <a:latin typeface="Verdana"/>
                <a:cs typeface="Verdana"/>
              </a:rPr>
              <a:t>Comum.</a:t>
            </a:r>
            <a:endParaRPr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7841" y="857250"/>
            <a:ext cx="3884422" cy="24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74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6570" y="1192562"/>
            <a:ext cx="8114030" cy="1391407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 indent="457200" algn="just">
              <a:spcBef>
                <a:spcPts val="50"/>
              </a:spcBef>
            </a:pPr>
            <a:r>
              <a:rPr dirty="0">
                <a:latin typeface="Verdana"/>
                <a:cs typeface="Verdana"/>
              </a:rPr>
              <a:t>Mas,</a:t>
            </a:r>
            <a:r>
              <a:rPr spc="-3" dirty="0">
                <a:latin typeface="Verdana"/>
                <a:cs typeface="Verdana"/>
              </a:rPr>
              <a:t>  </a:t>
            </a:r>
            <a:r>
              <a:rPr dirty="0">
                <a:latin typeface="Verdana"/>
                <a:cs typeface="Verdana"/>
              </a:rPr>
              <a:t>infelizmente</a:t>
            </a:r>
            <a:r>
              <a:rPr spc="-5" dirty="0">
                <a:latin typeface="Verdana"/>
                <a:cs typeface="Verdana"/>
              </a:rPr>
              <a:t>  </a:t>
            </a:r>
            <a:r>
              <a:rPr dirty="0">
                <a:latin typeface="Verdana"/>
                <a:cs typeface="Verdana"/>
              </a:rPr>
              <a:t>provocamos</a:t>
            </a:r>
            <a:r>
              <a:rPr spc="-3" dirty="0">
                <a:latin typeface="Verdana"/>
                <a:cs typeface="Verdana"/>
              </a:rPr>
              <a:t>  </a:t>
            </a:r>
            <a:r>
              <a:rPr dirty="0">
                <a:latin typeface="Verdana"/>
                <a:cs typeface="Verdana"/>
              </a:rPr>
              <a:t>inúmeras</a:t>
            </a:r>
            <a:r>
              <a:rPr spc="-3" dirty="0">
                <a:latin typeface="Verdana"/>
                <a:cs typeface="Verdana"/>
              </a:rPr>
              <a:t>  </a:t>
            </a:r>
            <a:r>
              <a:rPr dirty="0">
                <a:latin typeface="Verdana"/>
                <a:cs typeface="Verdana"/>
              </a:rPr>
              <a:t>rupturas  </a:t>
            </a:r>
            <a:r>
              <a:rPr spc="43" dirty="0">
                <a:latin typeface="Verdana"/>
                <a:cs typeface="Verdana"/>
              </a:rPr>
              <a:t>na</a:t>
            </a:r>
            <a:r>
              <a:rPr spc="-3" dirty="0">
                <a:latin typeface="Verdana"/>
                <a:cs typeface="Verdana"/>
              </a:rPr>
              <a:t>  </a:t>
            </a:r>
            <a:r>
              <a:rPr dirty="0">
                <a:latin typeface="Verdana"/>
                <a:cs typeface="Verdana"/>
              </a:rPr>
              <a:t>obra</a:t>
            </a:r>
            <a:r>
              <a:rPr spc="-5" dirty="0">
                <a:latin typeface="Verdana"/>
                <a:cs typeface="Verdana"/>
              </a:rPr>
              <a:t>  </a:t>
            </a:r>
            <a:r>
              <a:rPr spc="85" dirty="0">
                <a:latin typeface="Verdana"/>
                <a:cs typeface="Verdana"/>
              </a:rPr>
              <a:t>do </a:t>
            </a:r>
            <a:r>
              <a:rPr dirty="0">
                <a:latin typeface="Verdana"/>
                <a:cs typeface="Verdana"/>
              </a:rPr>
              <a:t>Criador.</a:t>
            </a:r>
            <a:r>
              <a:rPr spc="413" dirty="0">
                <a:latin typeface="Verdana"/>
                <a:cs typeface="Verdana"/>
              </a:rPr>
              <a:t> </a:t>
            </a:r>
            <a:r>
              <a:rPr b="1" dirty="0">
                <a:latin typeface="Tahoma"/>
                <a:cs typeface="Tahoma"/>
              </a:rPr>
              <a:t>Muitos</a:t>
            </a:r>
            <a:r>
              <a:rPr b="1" spc="-5" dirty="0">
                <a:latin typeface="Tahoma"/>
                <a:cs typeface="Tahoma"/>
              </a:rPr>
              <a:t>  </a:t>
            </a:r>
            <a:r>
              <a:rPr b="1" dirty="0">
                <a:latin typeface="Tahoma"/>
                <a:cs typeface="Tahoma"/>
              </a:rPr>
              <a:t>seres</a:t>
            </a:r>
            <a:r>
              <a:rPr b="1" spc="-8" dirty="0">
                <a:latin typeface="Tahoma"/>
                <a:cs typeface="Tahoma"/>
              </a:rPr>
              <a:t>  </a:t>
            </a:r>
            <a:r>
              <a:rPr b="1" dirty="0">
                <a:latin typeface="Tahoma"/>
                <a:cs typeface="Tahoma"/>
              </a:rPr>
              <a:t>vivos</a:t>
            </a:r>
            <a:r>
              <a:rPr b="1" spc="-5" dirty="0">
                <a:latin typeface="Tahoma"/>
                <a:cs typeface="Tahoma"/>
              </a:rPr>
              <a:t>  </a:t>
            </a:r>
            <a:r>
              <a:rPr b="1" dirty="0">
                <a:latin typeface="Tahoma"/>
                <a:cs typeface="Tahoma"/>
              </a:rPr>
              <a:t>experimentam</a:t>
            </a:r>
            <a:r>
              <a:rPr b="1" spc="-5" dirty="0">
                <a:latin typeface="Tahoma"/>
                <a:cs typeface="Tahoma"/>
              </a:rPr>
              <a:t>  </a:t>
            </a:r>
            <a:r>
              <a:rPr b="1" spc="108" dirty="0">
                <a:latin typeface="Tahoma"/>
                <a:cs typeface="Tahoma"/>
              </a:rPr>
              <a:t>a</a:t>
            </a:r>
            <a:r>
              <a:rPr b="1" spc="-3" dirty="0">
                <a:latin typeface="Tahoma"/>
                <a:cs typeface="Tahoma"/>
              </a:rPr>
              <a:t>  </a:t>
            </a:r>
            <a:r>
              <a:rPr b="1" dirty="0">
                <a:latin typeface="Tahoma"/>
                <a:cs typeface="Tahoma"/>
              </a:rPr>
              <a:t>vulnerabilidade</a:t>
            </a:r>
            <a:r>
              <a:rPr b="1" spc="-5" dirty="0">
                <a:latin typeface="Tahoma"/>
                <a:cs typeface="Tahoma"/>
              </a:rPr>
              <a:t>  </a:t>
            </a:r>
            <a:r>
              <a:rPr b="1" spc="73" dirty="0">
                <a:latin typeface="Tahoma"/>
                <a:cs typeface="Tahoma"/>
              </a:rPr>
              <a:t>e</a:t>
            </a:r>
            <a:r>
              <a:rPr b="1" spc="-5" dirty="0">
                <a:latin typeface="Tahoma"/>
                <a:cs typeface="Tahoma"/>
              </a:rPr>
              <a:t>  </a:t>
            </a:r>
            <a:r>
              <a:rPr b="1" spc="-13" dirty="0">
                <a:latin typeface="Tahoma"/>
                <a:cs typeface="Tahoma"/>
              </a:rPr>
              <a:t>até </a:t>
            </a:r>
            <a:r>
              <a:rPr b="1" dirty="0">
                <a:latin typeface="Tahoma"/>
                <a:cs typeface="Tahoma"/>
              </a:rPr>
              <a:t>mesmo</a:t>
            </a:r>
            <a:r>
              <a:rPr b="1" spc="-23" dirty="0">
                <a:latin typeface="Tahoma"/>
                <a:cs typeface="Tahoma"/>
              </a:rPr>
              <a:t> </a:t>
            </a:r>
            <a:r>
              <a:rPr b="1" spc="108" dirty="0">
                <a:latin typeface="Tahoma"/>
                <a:cs typeface="Tahoma"/>
              </a:rPr>
              <a:t>a</a:t>
            </a:r>
            <a:r>
              <a:rPr b="1" spc="-20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extinção</a:t>
            </a:r>
            <a:r>
              <a:rPr b="1" spc="-30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e,</a:t>
            </a:r>
            <a:r>
              <a:rPr b="1" spc="-20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por</a:t>
            </a:r>
            <a:r>
              <a:rPr b="1" spc="-25" dirty="0">
                <a:latin typeface="Tahoma"/>
                <a:cs typeface="Tahoma"/>
              </a:rPr>
              <a:t> </a:t>
            </a:r>
            <a:r>
              <a:rPr b="1" spc="-20" dirty="0">
                <a:latin typeface="Tahoma"/>
                <a:cs typeface="Tahoma"/>
              </a:rPr>
              <a:t>nossa</a:t>
            </a:r>
            <a:r>
              <a:rPr b="1" spc="-13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causa,</a:t>
            </a:r>
            <a:r>
              <a:rPr b="1" spc="-23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já</a:t>
            </a:r>
            <a:r>
              <a:rPr b="1" spc="-20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não</a:t>
            </a:r>
            <a:r>
              <a:rPr b="1" spc="-28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poderão</a:t>
            </a:r>
            <a:r>
              <a:rPr b="1" spc="-28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dar</a:t>
            </a:r>
            <a:r>
              <a:rPr b="1" spc="-30" dirty="0">
                <a:latin typeface="Tahoma"/>
                <a:cs typeface="Tahoma"/>
              </a:rPr>
              <a:t> </a:t>
            </a:r>
            <a:r>
              <a:rPr b="1" spc="-33" dirty="0">
                <a:latin typeface="Tahoma"/>
                <a:cs typeface="Tahoma"/>
              </a:rPr>
              <a:t>glória</a:t>
            </a:r>
            <a:r>
              <a:rPr b="1" spc="-23" dirty="0">
                <a:latin typeface="Tahoma"/>
                <a:cs typeface="Tahoma"/>
              </a:rPr>
              <a:t> </a:t>
            </a:r>
            <a:r>
              <a:rPr b="1" spc="108" dirty="0">
                <a:latin typeface="Tahoma"/>
                <a:cs typeface="Tahoma"/>
              </a:rPr>
              <a:t>a</a:t>
            </a:r>
            <a:r>
              <a:rPr b="1" spc="-23" dirty="0">
                <a:latin typeface="Tahoma"/>
                <a:cs typeface="Tahoma"/>
              </a:rPr>
              <a:t> </a:t>
            </a:r>
            <a:r>
              <a:rPr b="1" spc="-10" dirty="0">
                <a:latin typeface="Tahoma"/>
                <a:cs typeface="Tahoma"/>
              </a:rPr>
              <a:t>Deus </a:t>
            </a:r>
            <a:r>
              <a:rPr b="1" spc="60" dirty="0">
                <a:latin typeface="Tahoma"/>
                <a:cs typeface="Tahoma"/>
              </a:rPr>
              <a:t>com</a:t>
            </a:r>
            <a:r>
              <a:rPr b="1" spc="213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suas</a:t>
            </a:r>
            <a:r>
              <a:rPr b="1" spc="215" dirty="0">
                <a:latin typeface="Tahoma"/>
                <a:cs typeface="Tahoma"/>
              </a:rPr>
              <a:t> </a:t>
            </a:r>
            <a:r>
              <a:rPr b="1" spc="-28" dirty="0">
                <a:latin typeface="Tahoma"/>
                <a:cs typeface="Tahoma"/>
              </a:rPr>
              <a:t>existências</a:t>
            </a:r>
            <a:r>
              <a:rPr spc="-28" dirty="0">
                <a:latin typeface="Verdana"/>
                <a:cs typeface="Verdana"/>
              </a:rPr>
              <a:t>,</a:t>
            </a:r>
            <a:r>
              <a:rPr spc="10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deixando</a:t>
            </a:r>
            <a:r>
              <a:rPr spc="108" dirty="0">
                <a:latin typeface="Verdana"/>
                <a:cs typeface="Verdana"/>
              </a:rPr>
              <a:t> </a:t>
            </a:r>
            <a:r>
              <a:rPr spc="98" dirty="0">
                <a:latin typeface="Verdana"/>
                <a:cs typeface="Verdana"/>
              </a:rPr>
              <a:t>de</a:t>
            </a:r>
            <a:r>
              <a:rPr spc="102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comunicar</a:t>
            </a:r>
            <a:r>
              <a:rPr spc="108" dirty="0">
                <a:latin typeface="Verdana"/>
                <a:cs typeface="Verdana"/>
              </a:rPr>
              <a:t> </a:t>
            </a:r>
            <a:r>
              <a:rPr spc="140" dirty="0">
                <a:latin typeface="Verdana"/>
                <a:cs typeface="Verdana"/>
              </a:rPr>
              <a:t>a</a:t>
            </a:r>
            <a:r>
              <a:rPr spc="10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beleza</a:t>
            </a:r>
            <a:r>
              <a:rPr spc="110" dirty="0">
                <a:latin typeface="Verdana"/>
                <a:cs typeface="Verdana"/>
              </a:rPr>
              <a:t> </a:t>
            </a:r>
            <a:r>
              <a:rPr spc="85" dirty="0">
                <a:latin typeface="Verdana"/>
                <a:cs typeface="Verdana"/>
              </a:rPr>
              <a:t>e</a:t>
            </a:r>
            <a:r>
              <a:rPr spc="100" dirty="0">
                <a:latin typeface="Verdana"/>
                <a:cs typeface="Verdana"/>
              </a:rPr>
              <a:t> </a:t>
            </a:r>
            <a:r>
              <a:rPr spc="140" dirty="0">
                <a:latin typeface="Verdana"/>
                <a:cs typeface="Verdana"/>
              </a:rPr>
              <a:t>a</a:t>
            </a:r>
            <a:r>
              <a:rPr spc="105" dirty="0">
                <a:latin typeface="Verdana"/>
                <a:cs typeface="Verdana"/>
              </a:rPr>
              <a:t> </a:t>
            </a:r>
            <a:r>
              <a:rPr spc="83" dirty="0">
                <a:latin typeface="Verdana"/>
                <a:cs typeface="Verdana"/>
              </a:rPr>
              <a:t>bondade </a:t>
            </a:r>
            <a:r>
              <a:rPr spc="98" dirty="0">
                <a:latin typeface="Verdana"/>
                <a:cs typeface="Verdana"/>
              </a:rPr>
              <a:t>do</a:t>
            </a:r>
            <a:r>
              <a:rPr spc="-133" dirty="0">
                <a:latin typeface="Verdana"/>
                <a:cs typeface="Verdana"/>
              </a:rPr>
              <a:t> </a:t>
            </a:r>
            <a:r>
              <a:rPr spc="-10" dirty="0">
                <a:latin typeface="Verdana"/>
                <a:cs typeface="Verdana"/>
              </a:rPr>
              <a:t>criador</a:t>
            </a:r>
            <a:r>
              <a:rPr spc="-125" dirty="0">
                <a:latin typeface="Verdana"/>
                <a:cs typeface="Verdana"/>
              </a:rPr>
              <a:t> </a:t>
            </a:r>
            <a:r>
              <a:rPr sz="1400" i="1" spc="-165" dirty="0">
                <a:latin typeface="Verdana"/>
                <a:cs typeface="Verdana"/>
              </a:rPr>
              <a:t>(LS,</a:t>
            </a:r>
            <a:r>
              <a:rPr sz="1400" i="1" spc="-95" dirty="0">
                <a:latin typeface="Verdana"/>
                <a:cs typeface="Verdana"/>
              </a:rPr>
              <a:t> </a:t>
            </a:r>
            <a:r>
              <a:rPr sz="1400" i="1" spc="-13" dirty="0">
                <a:latin typeface="Verdana"/>
                <a:cs typeface="Verdana"/>
              </a:rPr>
              <a:t>33)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31520" y="2482850"/>
            <a:ext cx="7712710" cy="3422650"/>
            <a:chOff x="1463039" y="3251200"/>
            <a:chExt cx="15425419" cy="6845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3039" y="3251200"/>
              <a:ext cx="15425419" cy="18021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7645" y="3603243"/>
              <a:ext cx="13826744" cy="11664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2755" y="5071998"/>
              <a:ext cx="7768844" cy="5024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1531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63688" y="4293096"/>
            <a:ext cx="58326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Ecologia integral na </a:t>
            </a:r>
            <a:r>
              <a:rPr lang="pt-B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Sagrada Escritura</a:t>
            </a:r>
          </a:p>
          <a:p>
            <a:endParaRPr lang="pt-BR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3768" y="476672"/>
            <a:ext cx="3672408" cy="2808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501824"/>
            <a:ext cx="564542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6075" y="188640"/>
            <a:ext cx="6347714" cy="1320800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narrativas da criação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livro do Gênesis</a:t>
            </a:r>
            <a:endParaRPr lang="pt-BR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71600" y="3861048"/>
            <a:ext cx="6408712" cy="2507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16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beleza e bondade da criação: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1,31: “Então Deus viu que tudo era muito </a:t>
            </a:r>
            <a:r>
              <a:rPr lang="pt-BR" sz="16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bom”.</a:t>
            </a:r>
            <a:endParaRPr lang="pt-BR" sz="1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16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Deus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faz Aliança e abençoa não apenas o ser humano, mas toda criatura. Todos os seres criados gozam da dignidade de sua origem divina: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9,17: “</a:t>
            </a:r>
            <a:r>
              <a:rPr lang="pt-BR" sz="1600" b="1" spc="-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disse Deus a Noé: Este é o sinal da aliança que tenho estabelecido entre mim e entre toda a carne, que está sobre a terra”.</a:t>
            </a:r>
            <a:endParaRPr lang="pt-BR" sz="16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684" y="1509440"/>
            <a:ext cx="3933829" cy="220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92976" y="2924944"/>
            <a:ext cx="7632848" cy="3660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Deus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 ao ser humano uma tarefa especial: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1,28: “</a:t>
            </a:r>
            <a:r>
              <a:rPr lang="pt-BR" b="1" spc="-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Deus os abençoou, e Deus lhes disse: Frutificai e multiplicai-vos, e enchei a terra, e sujeitai-a; e dominai sobre os peixes do mar e sobre as aves dos céus, e sobre todo o animal que se move sobre a terra”.</a:t>
            </a:r>
            <a:endParaRPr lang="pt-BR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atribuição de Deus não dá poder sem limites ao homem sobre os demais seres, pois não faria sentido destruir o que Deus avaliou como “bom</a:t>
            </a:r>
            <a:r>
              <a:rPr lang="pt-BR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”; é um encargo para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cuidar da terra como um </a:t>
            </a:r>
            <a:r>
              <a:rPr lang="pt-BR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jardineiro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</a:t>
            </a:r>
            <a:r>
              <a:rPr lang="pt-BR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animais como um pastor: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2,15: “</a:t>
            </a:r>
            <a:r>
              <a:rPr lang="pt-BR" b="1" spc="-25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pt-BR" b="1" spc="-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tomou o Senhor Deus o homem, e o pôs no jardim do Éden para o lavrar e o guardar”.</a:t>
            </a:r>
            <a:endParaRPr lang="pt-BR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404664"/>
            <a:ext cx="4442440" cy="23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8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71600" y="692696"/>
            <a:ext cx="6912768" cy="1056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Livro Sagrado também nos alerta para os riscos da maldade do ser humano que resultam no pecado, expondo os seres vivos ao perigo do extermínio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pt-BR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55576" y="2312774"/>
            <a:ext cx="7344816" cy="37805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6,5-8: “</a:t>
            </a:r>
            <a:r>
              <a:rPr lang="pt-BR" sz="2800" b="1" spc="-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viu o Senhor que a maldade do homem se multiplicara sobre a terra... 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Então o Senhor arrependeu-se de ter feito o homem sobre a terra; e isso </a:t>
            </a:r>
            <a:r>
              <a:rPr lang="pt-BR" sz="28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cortou-lhe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coração. Disse o Senhor: ‘Farei desaparecer da face da terra o homem que criei ... e também os animais... Arrependo-me de havê-los feito’”.</a:t>
            </a:r>
          </a:p>
        </p:txBody>
      </p:sp>
    </p:spTree>
    <p:extLst>
      <p:ext uri="{BB962C8B-B14F-4D97-AF65-F5344CB8AC3E}">
        <p14:creationId xmlns:p14="http://schemas.microsoft.com/office/powerpoint/2010/main" val="35831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7224" y="71414"/>
            <a:ext cx="7767670" cy="694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Effra VF Trial Black" panose="020B0503020203020204" pitchFamily="34" charset="0"/>
                <a:cs typeface="Effra VF Trial Black" panose="020B0503020203020204" pitchFamily="34" charset="0"/>
              </a:rPr>
              <a:t>Oração da CF 2025</a:t>
            </a:r>
          </a:p>
          <a:p>
            <a:pPr algn="just"/>
            <a:endParaRPr lang="pt-BR" sz="1100" dirty="0"/>
          </a:p>
          <a:p>
            <a:pPr algn="just"/>
            <a:r>
              <a:rPr lang="pt-BR" sz="2400" dirty="0" smtClean="0">
                <a:latin typeface="Effra VF Trial Light" panose="020B0503020203020204" pitchFamily="34" charset="0"/>
                <a:cs typeface="Effra VF Trial Light" panose="020B0503020203020204" pitchFamily="34" charset="0"/>
              </a:rPr>
              <a:t>	Ó </a:t>
            </a:r>
            <a:r>
              <a:rPr lang="pt-BR" sz="2400" dirty="0">
                <a:latin typeface="Effra VF Trial Light" panose="020B0503020203020204" pitchFamily="34" charset="0"/>
                <a:cs typeface="Effra VF Trial Light" panose="020B0503020203020204" pitchFamily="34" charset="0"/>
              </a:rPr>
              <a:t>Deus, nosso Pai, ao contemplar o trabalho de tuas mãos, viste que tudo era muito bom! O nosso pecado, porém, feriu a beleza de tua obra, e hoje experimentamos suas consequências.</a:t>
            </a:r>
          </a:p>
          <a:p>
            <a:pPr algn="just"/>
            <a:r>
              <a:rPr lang="pt-BR" sz="2400" dirty="0">
                <a:latin typeface="Effra VF Trial Light" panose="020B0503020203020204" pitchFamily="34" charset="0"/>
                <a:cs typeface="Effra VF Trial Light" panose="020B0503020203020204" pitchFamily="34" charset="0"/>
              </a:rPr>
              <a:t>Por Jesus, teu Filho e nosso irmão, humildemente te pedimos: </a:t>
            </a:r>
            <a:endParaRPr lang="pt-BR" sz="2400" dirty="0" smtClean="0">
              <a:latin typeface="Effra VF Trial Light" panose="020B0503020203020204" pitchFamily="34" charset="0"/>
              <a:cs typeface="Effra VF Trial Light" panose="020B0503020203020204" pitchFamily="34" charset="0"/>
            </a:endParaRPr>
          </a:p>
          <a:p>
            <a:pPr algn="just"/>
            <a:r>
              <a:rPr lang="pt-BR" sz="2400" dirty="0" smtClean="0">
                <a:latin typeface="Effra VF Trial Light" panose="020B0503020203020204" pitchFamily="34" charset="0"/>
                <a:cs typeface="Effra VF Trial Light" panose="020B0503020203020204" pitchFamily="34" charset="0"/>
              </a:rPr>
              <a:t>dá-nos</a:t>
            </a:r>
            <a:r>
              <a:rPr lang="pt-BR" sz="2400" dirty="0">
                <a:latin typeface="Effra VF Trial Light" panose="020B0503020203020204" pitchFamily="34" charset="0"/>
                <a:cs typeface="Effra VF Trial Light" panose="020B0503020203020204" pitchFamily="34" charset="0"/>
              </a:rPr>
              <a:t>, nesta Quaresma, a graça do sincero arrependimento e da conversão de nossas atitudes.</a:t>
            </a:r>
          </a:p>
          <a:p>
            <a:pPr algn="just"/>
            <a:r>
              <a:rPr lang="pt-BR" sz="2400" dirty="0" smtClean="0">
                <a:latin typeface="Effra VF Trial Light" panose="020B0503020203020204" pitchFamily="34" charset="0"/>
                <a:cs typeface="Effra VF Trial Light" panose="020B0503020203020204" pitchFamily="34" charset="0"/>
              </a:rPr>
              <a:t>	Que </a:t>
            </a:r>
            <a:r>
              <a:rPr lang="pt-BR" sz="2400" dirty="0">
                <a:latin typeface="Effra VF Trial Light" panose="020B0503020203020204" pitchFamily="34" charset="0"/>
                <a:cs typeface="Effra VF Trial Light" panose="020B0503020203020204" pitchFamily="34" charset="0"/>
              </a:rPr>
              <a:t>o teu Espírito Santo reacenda em nós a consciência da missão que de ti recebemos: cultivar e guardar a Criação, no cuidado e no respeito à vida.</a:t>
            </a:r>
          </a:p>
          <a:p>
            <a:pPr algn="just"/>
            <a:r>
              <a:rPr lang="pt-BR" sz="2400" dirty="0" smtClean="0">
                <a:latin typeface="Effra VF Trial Light" panose="020B0503020203020204" pitchFamily="34" charset="0"/>
                <a:cs typeface="Effra VF Trial Light" panose="020B0503020203020204" pitchFamily="34" charset="0"/>
              </a:rPr>
              <a:t>	Faz </a:t>
            </a:r>
            <a:r>
              <a:rPr lang="pt-BR" sz="2400" dirty="0">
                <a:latin typeface="Effra VF Trial Light" panose="020B0503020203020204" pitchFamily="34" charset="0"/>
                <a:cs typeface="Effra VF Trial Light" panose="020B0503020203020204" pitchFamily="34" charset="0"/>
              </a:rPr>
              <a:t>de nós, ó Deus, promotores da solidariedade e da justiça. Enquanto peregrinos, habitamos e construímos nossa Casa Comum, na esperança de um dia sermos acolhidos na Casa que preparaste para nós no Céu. Amém!</a:t>
            </a:r>
          </a:p>
          <a:p>
            <a:pPr algn="just"/>
            <a:endParaRPr lang="pt-BR" sz="1100" dirty="0"/>
          </a:p>
        </p:txBody>
      </p:sp>
      <p:pic>
        <p:nvPicPr>
          <p:cNvPr id="3" name="Picture 30" descr="c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941425" cy="9414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59632" y="548680"/>
            <a:ext cx="6552728" cy="853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 </a:t>
            </a:r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Deus mantém viva a esperança na Aliança que estabeleceu com seu povo: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71600" y="2276872"/>
            <a:ext cx="7128792" cy="35394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pt-BR" sz="28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Gn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9,8-11: </a:t>
            </a:r>
            <a:r>
              <a:rPr lang="pt-BR" sz="2800" b="1" spc="-25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pt-BR" sz="2800" b="1" spc="-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falou Deus a Noé e a seus filhos com ele, dizendo: ‘</a:t>
            </a:r>
            <a:r>
              <a:rPr lang="pt-BR" sz="2800" b="1" spc="-25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Eis </a:t>
            </a:r>
            <a:r>
              <a:rPr lang="pt-BR" sz="2800" b="1" spc="-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 estabeleço a minha aliança convosco e com a vossa descendência depois de vós. E com toda a alma vivente... que não será mais destruída toda a carne pelas águas do dilúvio, e que não haverá mais dilúvio, para destruir a terra.</a:t>
            </a:r>
            <a:endParaRPr lang="pt-BR" sz="2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9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5134" y="404664"/>
            <a:ext cx="6347714" cy="51514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Livros do Êxodo e Números</a:t>
            </a:r>
            <a:endParaRPr lang="pt-BR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55576" y="1052736"/>
            <a:ext cx="7418785" cy="2702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Escritura fala também da existência de políticas opressivas, violentas e contraditórias, que resultam em catástrofes ambientais, como na relação da escravidão do povo hebreu nas mãos do faraó do Egito. E fala também do cuidado de Deus conduzindo seu povo libertado pelo deserto, garantindo-lhe a sobrevivência com água, maná, codornizes – obras de Deus Criador (Cf. Livro do Êxodo e Números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</a:t>
            </a:r>
            <a:endParaRPr lang="pt-BR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45134" y="4077072"/>
            <a:ext cx="6912768" cy="22467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pt-BR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3-7-9: “</a:t>
            </a:r>
            <a:r>
              <a:rPr lang="pt-BR" sz="2000" b="1" spc="-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disse o Senhor: ‘Tenho visto atentamente a aflição do meu povo, que está no Egito, e tenho ouvido o seu clamor por causa dos seus opressores, porque conheci as suas dores. Portanto desci para livrá-lo da mão dos egípcios, e para fazê-lo subir daquela terra, a uma terra boa e larga, a uma terra que mana leite e mel</a:t>
            </a:r>
            <a:r>
              <a:rPr lang="pt-BR" sz="2000" b="1" spc="-25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...’”.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061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347714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 Ambientais</a:t>
            </a:r>
            <a:b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Descanso sabático</a:t>
            </a:r>
            <a:endParaRPr lang="pt-BR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97085" y="1628800"/>
            <a:ext cx="7272808" cy="171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Pentateuco, a partir do Decálogo, encontramos “leis ambientais”, recomendações que unem a fé ao cuidado com a fauna e a flora. 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Destaque para o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descanso sabático (Cf. </a:t>
            </a:r>
            <a:r>
              <a:rPr lang="pt-BR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20,10), previsto 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ser 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humano e também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os animais, e o Ano Jubilar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pt-BR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15616" y="3861048"/>
            <a:ext cx="7200800" cy="24929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pt-BR" sz="2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</a:t>
            </a:r>
            <a:r>
              <a:rPr lang="pt-BR" sz="2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20,10: “</a:t>
            </a:r>
            <a:r>
              <a:rPr lang="pt-BR" sz="2600" b="1" spc="-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 o sétimo dia é o sábado do Senhor teu Deus; não farás nenhuma obra, nem tu, nem teu filho, nem tua filha, nem o teu servo, nem a tua serva, nem o teu animal, nem o teu estrangeiro, que está dentro das tuas portas</a:t>
            </a:r>
            <a:r>
              <a:rPr lang="pt-BR" sz="2600" b="1" spc="-25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37453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347714" cy="648072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 Sabático – Ano Jubilar</a:t>
            </a:r>
            <a:endParaRPr lang="pt-BR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83568" y="1268760"/>
            <a:ext cx="7272808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 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sabático (um em cada 7)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 ano 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jubilar (um em cada 50) preveem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repouso também da terra, para que assim ela continue a ser generosa, o perdão das dívidas e a libertação dos escravos. É um “não” dito à exploração sem limites (Cf. </a:t>
            </a:r>
            <a:r>
              <a:rPr lang="pt-BR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25,8-55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2" y="3439746"/>
            <a:ext cx="5976664" cy="293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4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4606" y="304191"/>
            <a:ext cx="6347714" cy="80317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e o anúncio da Boa Nova</a:t>
            </a:r>
            <a:endParaRPr lang="pt-BR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23528" y="1196752"/>
            <a:ext cx="828092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Jesus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anuncia a Boa-Nova do Reino de Deus com narrativas socioambientais. Isso se expressa nas parábolas, com sementes, árvores e seus frutos, como imagem do Reino, entre as quais se destaca a parábola do semeador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pt-BR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968920"/>
            <a:ext cx="4176464" cy="328281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364088" y="3284984"/>
            <a:ext cx="3024336" cy="2677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Mc 4,2-3s: “</a:t>
            </a:r>
            <a:r>
              <a:rPr lang="pt-BR" sz="2400" b="1" spc="-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ensinava-lhes muitas coisas por parábolas, e lhes dizia: ‘Ouvi: Eis que saiu o semeador a semear...’”</a:t>
            </a:r>
            <a:endParaRPr lang="pt-BR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67544" y="3933056"/>
            <a:ext cx="7344816" cy="2373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Última Ceia de Jesus, contemplamos a materialidade e a representatividade dos pães ázimos, frutos da terra e do trabalho humano, expressão ao mesmo tempo do uso moderado dos bens da terra e da opressão e miséria sofrida por aqueles que são escravizados que Jesus consagra ao Pai e entrega aos 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discípulos como seu corpo.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32656"/>
            <a:ext cx="6048672" cy="31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Presença do Espírito Santo</a:t>
            </a:r>
            <a:endParaRPr lang="pt-BR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71601" y="1462286"/>
            <a:ext cx="5985712" cy="72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Desde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início e sempre a Sagrada Escritura explicita a presença do Espírito Santo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pt-BR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92896"/>
            <a:ext cx="61912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07704" y="4653136"/>
            <a:ext cx="6552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Ecologia Integral na perspectiva dos Santos Padres da Igreja </a:t>
            </a:r>
            <a:r>
              <a:rPr lang="pt-B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(Sec. I-V)</a:t>
            </a:r>
          </a:p>
          <a:p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92696"/>
            <a:ext cx="6129518" cy="343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9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7490794" cy="1320800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Ecologia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 na perspectiva dos Santos Padres da Igreja (Sec. I-V</a:t>
            </a:r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11560" y="2420888"/>
            <a:ext cx="7488832" cy="35394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Os 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padres da Igreja, vivendo as necessidades de seu tempo, não manifestam uma preocupação ecológica como temos hoje, mas tomam a natureza, o cosmos, com seus ciclos e sua organização, como uma referência para o ser humano olhar para si e rever suas relações sociais: </a:t>
            </a:r>
            <a:endParaRPr lang="pt-BR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9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34447" y="884064"/>
            <a:ext cx="4253977" cy="1320800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Clemente Romano (quarto bispo de Roma – sc. I-II)</a:t>
            </a:r>
            <a:endParaRPr lang="pt-BR" sz="2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27584" y="3068960"/>
            <a:ext cx="7272808" cy="33616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Fala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 função pedagógica do cosmos: “Os céus, que se movem por sua disposição, lhe obedecem harmoniosamente. O dia e a noite realizam o curso que ele estabeleceu (...) O sol, a lua e os coros dos astros giram harmoniosamente conforme sua ordem (...) A terra, germinando conforme a vontade dele, produz, nos devidos tempos, abundantíssimo sustento para os homens, as feras e todos os seres que vivem sobre ela (...). Os menores animais se reúnem na paz e na concórdia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1026" name="Picture 2" descr="Dia de São Clemente, o quarto papa da Igreja Rom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82" y="476672"/>
            <a:ext cx="3306333" cy="206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68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7158" y="538864"/>
            <a:ext cx="8429684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Effra VF Trial Black" panose="020B0503020203020204" pitchFamily="34" charset="0"/>
                <a:cs typeface="Effra VF Trial Black" panose="020B0503020203020204" pitchFamily="34" charset="0"/>
              </a:rPr>
              <a:t>Objetivo geral da CF 2025</a:t>
            </a:r>
          </a:p>
          <a:p>
            <a:pPr algn="just"/>
            <a:endParaRPr lang="pt-BR" sz="1100" dirty="0"/>
          </a:p>
          <a:p>
            <a:pPr algn="just"/>
            <a:r>
              <a:rPr lang="pt-BR" sz="2400" dirty="0" smtClean="0">
                <a:latin typeface="Effra VF Trial Thin" panose="020B0503020203020204" pitchFamily="34" charset="0"/>
                <a:cs typeface="Effra VF Trial Thin" panose="020B0503020203020204" pitchFamily="34" charset="0"/>
              </a:rPr>
              <a:t>	“Promover, em espírito quaresmal e em tempos de urgente crise socioambiental, um processo de conversão integral, ouvindo o grito dos pobres e da Terra”</a:t>
            </a:r>
          </a:p>
          <a:p>
            <a:pPr algn="just"/>
            <a:endParaRPr lang="pt-BR" sz="2400" dirty="0" smtClean="0">
              <a:latin typeface="Effra VF Trial Light" panose="020B0503020203020204" pitchFamily="34" charset="0"/>
              <a:cs typeface="Effra VF Trial Light" panose="020B0503020203020204" pitchFamily="34" charset="0"/>
            </a:endParaRPr>
          </a:p>
          <a:p>
            <a:pPr algn="just"/>
            <a:r>
              <a:rPr lang="pt-BR" sz="2000" dirty="0" smtClean="0">
                <a:latin typeface="Effra VF Trial Light" panose="020B0503020203020204" pitchFamily="34" charset="0"/>
                <a:cs typeface="Effra VF Trial Light" panose="020B0503020203020204" pitchFamily="34" charset="0"/>
              </a:rPr>
              <a:t>	“Estamos no decênio decisivo para o planeta! Ou mudamos, convertemo-nos, ou provocaremos com nossas atitudes individuais e coletivas um colapso planetário. Já estamos experimentando seu prenúncio nas grandes catástrofes que assolam o nosso país. E não existe planeta reserva! Só temos este! E, embora ele viva sem nós, nós não vivemos sem ele. Ainda há tempo, mas o tempo é agora! É preciso urgente conversão ecológica: passar da lógica extrativista, que contempla a Terra como um reservatório sem fim de recursos, donde podemos retirar tudo aquilo que quisermos, como quisermos e quanto quisermos, para uma lógica do cuidado”.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0012" y="877168"/>
            <a:ext cx="3827434" cy="1152128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Santo Ambrósio (sc. II e III)</a:t>
            </a:r>
            <a:endParaRPr lang="pt-BR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55576" y="3103508"/>
            <a:ext cx="7344816" cy="32778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3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“É, pois, admirável a natureza nas maiores e admirável também nas menores coisas. A natureza tem esta capacidade: as coisas que são terríveis para alguns, para outros são débeis. O elefante, terrível para os touros, tem medo do rato” (...) o leão, teme o escorpião (...). Assim, a partir de um aparente contraditório, o Criador deixou por meio desses exemplos, na verdade, a lição do equilíbrio e do limite para cada ser”.</a:t>
            </a:r>
            <a:endParaRPr lang="pt-BR" sz="23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03648" y="764704"/>
            <a:ext cx="3276364" cy="115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050" name="Picture 2" descr="Resultado de imagem para santo ambros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5" y="402599"/>
            <a:ext cx="3441483" cy="209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7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6347714" cy="587152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Santo Agostinho (sc. IV e V)</a:t>
            </a:r>
            <a:endParaRPr lang="pt-BR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71600" y="1484784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000" b="1" i="1" dirty="0"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lang="pt-BR" sz="20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eixou-nos </a:t>
            </a: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</a:rPr>
              <a:t>uma significativa reflexão a respeito do domínio outorgado pelo Criador aos seres humanos sobre os animais, conforme </a:t>
            </a:r>
            <a:r>
              <a:rPr lang="pt-BR" sz="2000" b="1" dirty="0" err="1">
                <a:latin typeface="Arial" panose="020B0604020202020204" pitchFamily="34" charset="0"/>
                <a:ea typeface="Calibri" panose="020F0502020204030204" pitchFamily="34" charset="0"/>
              </a:rPr>
              <a:t>Gn</a:t>
            </a: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</a:rPr>
              <a:t> 1,28. </a:t>
            </a:r>
            <a:endParaRPr lang="pt-BR" sz="20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43608" y="2903453"/>
            <a:ext cx="7416824" cy="34778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“Deus os abençoou e disse-lhes: ‘Dominai sobre os peixes do mar, sobre as aves do céu e sobre tudo ser vivo que rasteja pela terra’. Às vezes costumam dizer: ‘Como é possível que o homem tenha recebido esse poder, se vemos que os homens são mortos por feras e prejudicados por muitas aves do céu? Em que sentido recebemos poder sobre eles’”? Agostinho responde que o homem exerce esse poder com a razão, que os animais não têm. E aplica isso também ao domínio “das paixões e movimentos da alma, que possuímos semelhantes àqueles desses animais, e devemos dominá-los com a temperança e a moderação</a:t>
            </a:r>
            <a:r>
              <a:rPr lang="pt-BR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2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99592" y="4869160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Ensinamento do </a:t>
            </a:r>
            <a:r>
              <a:rPr lang="pt-B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Magistério</a:t>
            </a:r>
          </a:p>
          <a:p>
            <a:pPr algn="ctr"/>
            <a:r>
              <a:rPr lang="pt-B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da Doutrina </a:t>
            </a:r>
            <a:r>
              <a:rPr lang="pt-B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  <a:p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20688"/>
            <a:ext cx="676576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Ensinamentos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Magistério e da Doutrina social</a:t>
            </a:r>
            <a:endParaRPr lang="pt-BR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979712" y="5661248"/>
            <a:ext cx="518457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lvl="0" indent="-9144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Tudo isso como expressão de uma ampla tarefa eclesial que decorre da fé.</a:t>
            </a:r>
            <a:endParaRPr lang="pt-BR" sz="20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2276872"/>
            <a:ext cx="3672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magistério dos Papas, que formam o tesouro que é a Doutrina Social da Igreja, tem nos ensinado muito sobre o tema. Desde Leão XIII, passando por São João XXIII, São Paulo VI, São João Paulo II e Bento XVI, tal Magistério nos chama a atenção para: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499992" y="2276872"/>
            <a:ext cx="3960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 princípio da destinação universal dos bens da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terra; 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 desenvolvimento dos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povos; 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os perigos da exploração e da crescente ruptura entre sociedade e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natureza;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princípios da ética ambiental;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 urgência de se educar para a responsabilidade ecológica;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 interligação entre o zelo pelo ser humano e pela natureza.</a:t>
            </a:r>
          </a:p>
        </p:txBody>
      </p:sp>
    </p:spTree>
    <p:extLst>
      <p:ext uri="{BB962C8B-B14F-4D97-AF65-F5344CB8AC3E}">
        <p14:creationId xmlns:p14="http://schemas.microsoft.com/office/powerpoint/2010/main" val="31759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110160"/>
            <a:ext cx="6347714" cy="80317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 Francisco – </a:t>
            </a:r>
            <a:r>
              <a:rPr lang="pt-BR" sz="32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Laudato</a:t>
            </a:r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Sì</a:t>
            </a:r>
            <a:endParaRPr lang="pt-BR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55576" y="3356992"/>
            <a:ext cx="7344816" cy="2044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carta encíclica do Papa Francisco, </a:t>
            </a:r>
            <a:r>
              <a:rPr lang="pt-BR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Laudato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Sì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é 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primeiro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documento do Magistério da Igreja plenamente dedicado ao tema socioambiental. Seu ponto de partida é a “convicção de que tudo está estreitamente interligado no mundo” (LS, n. 16). Nós e nosso planeta existimos em comunhão.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74" y="908720"/>
            <a:ext cx="3262486" cy="2195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59632" y="5517232"/>
            <a:ext cx="6552728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LS, n. 79: “A Igreja, com a sua ação, procura não só lembrar o dever de cuidar da natureza, mas também e sobretudo proteger o homem da destruição de si mesmo</a:t>
            </a:r>
            <a:r>
              <a:rPr lang="pt-BR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261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 Francisco: </a:t>
            </a:r>
            <a:r>
              <a:rPr lang="pt-BR" sz="32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Laudate</a:t>
            </a:r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Deum</a:t>
            </a:r>
            <a:endParaRPr lang="pt-BR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43608" y="1772816"/>
            <a:ext cx="6408712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pecado mais perigoso de nosso tempo talvez seja a ruptura que estabelecemos entre humanidade e natureza, como se fôssemos superiores às demais criaturas, como 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uma delas, não tivesse valor intrínseco e não fosse capaz por si mesma de louvar a Deus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21025" y="4293096"/>
            <a:ext cx="6264696" cy="193899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pt-BR" sz="2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Laudate</a:t>
            </a:r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Deum, n. 2: “Ainda não estamos reagindo de modo satisfatório, e este mundo que nos acolhe está se desfazendo e, talvez, aproximando-se de um ponto de ruptura</a:t>
            </a:r>
            <a:r>
              <a:rPr lang="pt-BR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37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51920" y="2285871"/>
            <a:ext cx="42393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Alguns elementos das ciências e da sabedoria dos </a:t>
            </a:r>
            <a:r>
              <a:rPr lang="pt-B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povos</a:t>
            </a:r>
            <a:endParaRPr lang="pt-BR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2939659" cy="460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286605"/>
            <a:ext cx="7776864" cy="550108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Contribuição das ciências</a:t>
            </a:r>
            <a:endParaRPr lang="pt-BR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39552" y="4442336"/>
            <a:ext cx="79581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ciências da Terra têm muito a nos ensinar sobre o que está acontecendo ao nosso planeta. Estudos apontam, desde o final dos anos 1988, que nosso planeta vem se aquecendo cada vez mais, como resultado do nosso modo de vida. A Terra passa por uma mudança e os seus efeitos afetam todas as formas de vida de maneira imprevisível.</a:t>
            </a:r>
            <a:endParaRPr lang="pt-BR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052735"/>
            <a:ext cx="6148289" cy="3248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09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6840760" cy="694124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Sabedoria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 </a:t>
            </a:r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povos</a:t>
            </a:r>
            <a:endParaRPr lang="pt-BR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56645" y="4005064"/>
            <a:ext cx="784887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pt-BR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sabedoria ancestral dos povos originários também tem muito a nos ensinar: “Ensinai a [seus filhos] o que ensinamos aos nossos: que a terra é a nossa mãe. (...) Tudo está associado. Se os homens cospem no solo, estão cuspindo em si mesmos (...) O que fere a terra fere também aos filhos da terra</a:t>
            </a:r>
            <a:r>
              <a:rPr lang="pt-BR" sz="2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pt-BR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(Cacique Seattle, Estados Unidos, 1855</a:t>
            </a:r>
            <a:r>
              <a:rPr lang="pt-BR" sz="2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).</a:t>
            </a:r>
            <a:endParaRPr lang="pt-BR" sz="2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23728" y="2204864"/>
            <a:ext cx="3096344" cy="273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08720"/>
            <a:ext cx="6298883" cy="270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23728" y="2204864"/>
            <a:ext cx="3096344" cy="273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3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4282" y="357166"/>
            <a:ext cx="8715436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Century Gothic" pitchFamily="34" charset="0"/>
                <a:cs typeface="Effra VF Trial Black" panose="020B0503020203020204" pitchFamily="34" charset="0"/>
              </a:rPr>
              <a:t>Objetivos específicos</a:t>
            </a:r>
          </a:p>
          <a:p>
            <a:endParaRPr lang="pt-BR" sz="1100" dirty="0">
              <a:solidFill>
                <a:srgbClr val="C00000"/>
              </a:solidFill>
              <a:latin typeface="Century Gothic" pitchFamily="34" charset="0"/>
            </a:endParaRPr>
          </a:p>
          <a:p>
            <a:r>
              <a:rPr lang="pt-BR" sz="2000" b="1" dirty="0" smtClean="0">
                <a:solidFill>
                  <a:srgbClr val="C00000"/>
                </a:solidFill>
                <a:latin typeface="Century Gothic" pitchFamily="34" charset="0"/>
                <a:cs typeface="Effra VF Trial Thin" panose="020B0503020203020204" pitchFamily="34" charset="0"/>
              </a:rPr>
              <a:t>1. Reconhecer o caminho percorrido e as ações já iniciadas</a:t>
            </a:r>
          </a:p>
          <a:p>
            <a:r>
              <a:rPr lang="pt-BR" sz="2000" b="1" dirty="0" smtClean="0">
                <a:latin typeface="Century Gothic" pitchFamily="34" charset="0"/>
                <a:cs typeface="Effra VF Trial Thin" panose="020B0503020203020204" pitchFamily="34" charset="0"/>
              </a:rPr>
              <a:t>2. Denunciar os males que o modo de vida atual impõe ao planeta.</a:t>
            </a:r>
          </a:p>
          <a:p>
            <a:r>
              <a:rPr lang="pt-BR" sz="2000" b="1" dirty="0" smtClean="0">
                <a:solidFill>
                  <a:srgbClr val="C00000"/>
                </a:solidFill>
                <a:latin typeface="Century Gothic" pitchFamily="34" charset="0"/>
                <a:cs typeface="Effra VF Trial Thin" panose="020B0503020203020204" pitchFamily="34" charset="0"/>
              </a:rPr>
              <a:t>3. Apontar as causas da grave crise climática global, a urgência de alterações profundas nos nossos modos de vidas e as falsas soluções.</a:t>
            </a:r>
          </a:p>
          <a:p>
            <a:r>
              <a:rPr lang="pt-BR" sz="2000" b="1" dirty="0" smtClean="0">
                <a:latin typeface="Century Gothic" pitchFamily="34" charset="0"/>
                <a:cs typeface="Effra VF Trial Thin" panose="020B0503020203020204" pitchFamily="34" charset="0"/>
              </a:rPr>
              <a:t>4. Aprofundar o conhecimento do “Evangelho da Criação”.</a:t>
            </a:r>
          </a:p>
          <a:p>
            <a:r>
              <a:rPr lang="pt-BR" sz="2000" b="1" dirty="0" smtClean="0">
                <a:solidFill>
                  <a:srgbClr val="FF0000"/>
                </a:solidFill>
                <a:latin typeface="Century Gothic" pitchFamily="34" charset="0"/>
                <a:cs typeface="Effra VF Trial Thin" panose="020B0503020203020204" pitchFamily="34" charset="0"/>
              </a:rPr>
              <a:t>5. Explicitar a Doutrina Social da Igreja e assumir o compromisso com a conversão integral.</a:t>
            </a:r>
          </a:p>
          <a:p>
            <a:r>
              <a:rPr lang="pt-BR" sz="2000" b="1" dirty="0" smtClean="0">
                <a:latin typeface="Century Gothic" pitchFamily="34" charset="0"/>
                <a:cs typeface="Effra VF Trial Thin" panose="020B0503020203020204" pitchFamily="34" charset="0"/>
              </a:rPr>
              <a:t>6. Vivenciar as propostas do Ano Jubilar.</a:t>
            </a:r>
          </a:p>
          <a:p>
            <a:r>
              <a:rPr lang="pt-BR" sz="2000" b="1" dirty="0" smtClean="0">
                <a:solidFill>
                  <a:srgbClr val="C00000"/>
                </a:solidFill>
                <a:latin typeface="Century Gothic" pitchFamily="34" charset="0"/>
                <a:cs typeface="Effra VF Trial Thin" panose="020B0503020203020204" pitchFamily="34" charset="0"/>
              </a:rPr>
              <a:t>7. Propor a ecologia integral como perspectiva de conversão e elemento transversal.</a:t>
            </a:r>
          </a:p>
          <a:p>
            <a:r>
              <a:rPr lang="pt-BR" sz="2000" b="1" dirty="0" smtClean="0">
                <a:latin typeface="Century Gothic" pitchFamily="34" charset="0"/>
                <a:cs typeface="Effra VF Trial Thin" panose="020B0503020203020204" pitchFamily="34" charset="0"/>
              </a:rPr>
              <a:t>8. Incentivar as pastorais e os movimentos socioambientais.</a:t>
            </a:r>
          </a:p>
          <a:p>
            <a:r>
              <a:rPr lang="pt-BR" sz="2000" b="1" dirty="0" smtClean="0">
                <a:solidFill>
                  <a:srgbClr val="FF0000"/>
                </a:solidFill>
                <a:latin typeface="Century Gothic" pitchFamily="34" charset="0"/>
                <a:cs typeface="Effra VF Trial Thin" panose="020B0503020203020204" pitchFamily="34" charset="0"/>
              </a:rPr>
              <a:t>9. Promover e apoiar ações efetivas que visem à mudança do modelo econômico.</a:t>
            </a:r>
          </a:p>
          <a:p>
            <a:r>
              <a:rPr lang="pt-BR" sz="2000" b="1" dirty="0" smtClean="0">
                <a:latin typeface="Century Gothic" pitchFamily="34" charset="0"/>
                <a:cs typeface="Effra VF Trial Thin" panose="020B0503020203020204" pitchFamily="34" charset="0"/>
              </a:rPr>
              <a:t>10. Apoiar os atingidos por catástrofes e vítimas de crimes ambientais. </a:t>
            </a:r>
          </a:p>
          <a:p>
            <a:r>
              <a:rPr lang="pt-BR" sz="2000" b="1" dirty="0" smtClean="0">
                <a:solidFill>
                  <a:srgbClr val="FF0000"/>
                </a:solidFill>
                <a:latin typeface="Century Gothic" pitchFamily="34" charset="0"/>
                <a:cs typeface="Effra VF Trial Thin" panose="020B0503020203020204" pitchFamily="34" charset="0"/>
              </a:rPr>
              <a:t>11. Celebrar os dez anos da Laudato Si</a:t>
            </a:r>
            <a:endParaRPr lang="pt-BR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6654" y="620688"/>
            <a:ext cx="6347714" cy="659160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Cosmovisão integradora</a:t>
            </a:r>
            <a:endParaRPr lang="pt-BR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71600" y="1628800"/>
            <a:ext cx="6912768" cy="171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Não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podemos nos deixar levar pelas falsas promessas do paradigma tecnocrático, pois nem sempre o que parece progresso representa as melhores condições de vida para todos. Por isso, a atuação social e política dos cristãos é essencial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31640" y="3861048"/>
            <a:ext cx="6696744" cy="22467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Texto Base,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n. 46: “A ecologia integral supõe uma inter-relação entre o Criador e toda a criação, dentro da qual o ser humano deveria se destacar como protagonista no cuidado, pois coube a ele a missão de guardião responsável da Casa Comum. Em uma cosmovisão integrador, não se separa o ambiental, o antropológico e o teológico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879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43372" y="2928934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pt-B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Conversão quaresmal</a:t>
            </a:r>
            <a:endParaRPr lang="pt-BR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400094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041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6347714" cy="648072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Conversão quaresmal</a:t>
            </a:r>
            <a:endParaRPr lang="pt-BR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206629"/>
            <a:ext cx="3200769" cy="192446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39552" y="3429000"/>
            <a:ext cx="3217881" cy="2595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Papa Francisco fala do </a:t>
            </a:r>
            <a:r>
              <a:rPr lang="pt-BR" sz="19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pecado ecológico</a:t>
            </a:r>
            <a:r>
              <a:rPr lang="pt-BR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que são ações ou omissões contra Deus, contra o próximo e contra o meio ambiente. Pecado que fere a vida.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073449" y="2420888"/>
            <a:ext cx="3456384" cy="382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1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lang="pt-BR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antídoto a esse pecado é a </a:t>
            </a:r>
            <a:r>
              <a:rPr lang="pt-BR" sz="19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conversão ecológica, </a:t>
            </a:r>
            <a:r>
              <a:rPr lang="pt-BR" sz="1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supõe uma mudança do modo de ser, pensar e agir, como pessoas e comunidade. Buscar ser mais integrativo entre Deus, os seres humanos e toda a criação, na qual a cultura do amor e da paz tenha a primazia (Amizade Social).</a:t>
            </a:r>
          </a:p>
        </p:txBody>
      </p:sp>
    </p:spTree>
    <p:extLst>
      <p:ext uri="{BB962C8B-B14F-4D97-AF65-F5344CB8AC3E}">
        <p14:creationId xmlns:p14="http://schemas.microsoft.com/office/powerpoint/2010/main" val="882854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695040" y="4138811"/>
            <a:ext cx="7848872" cy="23975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Laudate</a:t>
            </a:r>
            <a:r>
              <a:rPr lang="pt-BR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Deum, n. 69: “Não podemos ficar paralisados! E isso nos compromete no seguimento de Jesus de Nazaré, neste tempo quaresmal, a aprofundar o percurso de penitência e conversão integral, rumo à “reconciliação com o mundo que nos abriga e a enriquecê-lo com o próprio contributo, pois o nosso empenho tem a ver com a dignidade pessoal e com os grandes valores” (LD, n. 69).</a:t>
            </a:r>
            <a:endParaRPr lang="pt-BR" sz="20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4664"/>
            <a:ext cx="714016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19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638160"/>
            <a:ext cx="3600400" cy="5437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2"/>
          <p:cNvSpPr/>
          <p:nvPr/>
        </p:nvSpPr>
        <p:spPr>
          <a:xfrm>
            <a:off x="5929322" y="2714620"/>
            <a:ext cx="17281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cap="all" dirty="0" smtClean="0">
                <a:ln w="9000" cmpd="sng">
                  <a:solidFill>
                    <a:srgbClr val="9B835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CDDEA">
                    <a:lumMod val="2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AGir</a:t>
            </a:r>
            <a:endParaRPr lang="pt-BR" sz="4400" dirty="0">
              <a:solidFill>
                <a:srgbClr val="CCDDEA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391805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63945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1520" y="764704"/>
            <a:ext cx="871296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/>
              <a:t>Participação nos Conselhos Municipal, sobretudo de Meio Ambiente a qual tem as seguintes atribuições</a:t>
            </a:r>
            <a:r>
              <a:rPr lang="pt-BR" sz="3200" b="1" dirty="0" smtClean="0"/>
              <a:t>:</a:t>
            </a:r>
          </a:p>
          <a:p>
            <a:endParaRPr lang="pt-BR" sz="3200" b="1" dirty="0"/>
          </a:p>
          <a:p>
            <a:r>
              <a:rPr lang="pt-BR" dirty="0"/>
              <a:t>1º Propor a política ambiental do município e fiscalizar o seu cumprimento</a:t>
            </a:r>
            <a:r>
              <a:rPr lang="pt-BR" dirty="0" smtClean="0"/>
              <a:t>;</a:t>
            </a:r>
          </a:p>
          <a:p>
            <a:endParaRPr lang="pt-BR" dirty="0"/>
          </a:p>
          <a:p>
            <a:r>
              <a:rPr lang="pt-BR" dirty="0"/>
              <a:t> 2º Promover a educação ambiental (trabalho em conjunto com as secretarias de: Educação, Agricultura, e as demais); </a:t>
            </a:r>
            <a:endParaRPr lang="pt-BR" dirty="0" smtClean="0"/>
          </a:p>
          <a:p>
            <a:endParaRPr lang="pt-BR" dirty="0"/>
          </a:p>
          <a:p>
            <a:r>
              <a:rPr lang="pt-BR" dirty="0"/>
              <a:t>3º Acompanhar a implementação de </a:t>
            </a:r>
            <a:r>
              <a:rPr lang="pt-BR" dirty="0" err="1"/>
              <a:t>UCs</a:t>
            </a:r>
            <a:r>
              <a:rPr lang="pt-BR" dirty="0"/>
              <a:t> (Unidades de Conservação) municipais</a:t>
            </a:r>
            <a:r>
              <a:rPr lang="pt-BR" dirty="0" smtClean="0"/>
              <a:t>;</a:t>
            </a:r>
          </a:p>
          <a:p>
            <a:r>
              <a:rPr lang="pt-BR" dirty="0" smtClean="0"/>
              <a:t> </a:t>
            </a:r>
            <a:endParaRPr lang="pt-BR" dirty="0"/>
          </a:p>
          <a:p>
            <a:r>
              <a:rPr lang="pt-BR" dirty="0"/>
              <a:t>4º Receber e apurar denúncias feitas pela população</a:t>
            </a:r>
            <a:r>
              <a:rPr lang="pt-BR" dirty="0" smtClean="0"/>
              <a:t>.</a:t>
            </a:r>
          </a:p>
          <a:p>
            <a:endParaRPr lang="pt-BR" dirty="0"/>
          </a:p>
          <a:p>
            <a:r>
              <a:rPr lang="pt-BR" b="1" dirty="0"/>
              <a:t>NB</a:t>
            </a:r>
            <a:r>
              <a:rPr lang="pt-BR" dirty="0"/>
              <a:t>: As Políticas públicas no Saneamento Básico que compreende os serviços de: </a:t>
            </a:r>
            <a:r>
              <a:rPr lang="pt-BR" b="1" dirty="0"/>
              <a:t>coleta e tratamento de água</a:t>
            </a:r>
            <a:r>
              <a:rPr lang="pt-BR" dirty="0"/>
              <a:t>; </a:t>
            </a:r>
            <a:r>
              <a:rPr lang="pt-BR" b="1" dirty="0"/>
              <a:t>coleta e tratamento de esgotos</a:t>
            </a:r>
            <a:r>
              <a:rPr lang="pt-BR" dirty="0"/>
              <a:t>; Limpeza urbana, coleta e destinação do lixo (coleta seletiva); e </a:t>
            </a:r>
            <a:r>
              <a:rPr lang="pt-BR" b="1" dirty="0"/>
              <a:t>Drenagem e manejo da água das chuvas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66756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/>
          <p:cNvGrpSpPr/>
          <p:nvPr/>
        </p:nvGrpSpPr>
        <p:grpSpPr>
          <a:xfrm>
            <a:off x="285720" y="928670"/>
            <a:ext cx="3357256" cy="4500570"/>
            <a:chOff x="1000430" y="597034"/>
            <a:chExt cx="8041005" cy="9690100"/>
          </a:xfrm>
        </p:grpSpPr>
        <p:sp>
          <p:nvSpPr>
            <p:cNvPr id="3" name="object 4"/>
            <p:cNvSpPr/>
            <p:nvPr/>
          </p:nvSpPr>
          <p:spPr>
            <a:xfrm>
              <a:off x="1050919" y="644128"/>
              <a:ext cx="7944484" cy="9643110"/>
            </a:xfrm>
            <a:custGeom>
              <a:avLst/>
              <a:gdLst/>
              <a:ahLst/>
              <a:cxnLst/>
              <a:rect l="l" t="t" r="r" b="b"/>
              <a:pathLst>
                <a:path w="7944484" h="9643110">
                  <a:moveTo>
                    <a:pt x="3980351" y="9642871"/>
                  </a:moveTo>
                  <a:lnTo>
                    <a:pt x="319540" y="8975736"/>
                  </a:lnTo>
                  <a:lnTo>
                    <a:pt x="272095" y="8964019"/>
                  </a:lnTo>
                  <a:lnTo>
                    <a:pt x="227431" y="8946910"/>
                  </a:lnTo>
                  <a:lnTo>
                    <a:pt x="185848" y="8924825"/>
                  </a:lnTo>
                  <a:lnTo>
                    <a:pt x="147649" y="8898183"/>
                  </a:lnTo>
                  <a:lnTo>
                    <a:pt x="113133" y="8867400"/>
                  </a:lnTo>
                  <a:lnTo>
                    <a:pt x="82604" y="8832894"/>
                  </a:lnTo>
                  <a:lnTo>
                    <a:pt x="56361" y="8795083"/>
                  </a:lnTo>
                  <a:lnTo>
                    <a:pt x="34707" y="8754383"/>
                  </a:lnTo>
                  <a:lnTo>
                    <a:pt x="17942" y="8711213"/>
                  </a:lnTo>
                  <a:lnTo>
                    <a:pt x="6369" y="8665990"/>
                  </a:lnTo>
                  <a:lnTo>
                    <a:pt x="287" y="8619130"/>
                  </a:lnTo>
                  <a:lnTo>
                    <a:pt x="0" y="8571052"/>
                  </a:lnTo>
                  <a:lnTo>
                    <a:pt x="5807" y="8522173"/>
                  </a:lnTo>
                  <a:lnTo>
                    <a:pt x="1500637" y="319505"/>
                  </a:lnTo>
                  <a:lnTo>
                    <a:pt x="1512445" y="271720"/>
                  </a:lnTo>
                  <a:lnTo>
                    <a:pt x="1529674" y="226834"/>
                  </a:lnTo>
                  <a:lnTo>
                    <a:pt x="1551895" y="185132"/>
                  </a:lnTo>
                  <a:lnTo>
                    <a:pt x="1578677" y="146899"/>
                  </a:lnTo>
                  <a:lnTo>
                    <a:pt x="1609593" y="112418"/>
                  </a:lnTo>
                  <a:lnTo>
                    <a:pt x="1644212" y="81973"/>
                  </a:lnTo>
                  <a:lnTo>
                    <a:pt x="1682106" y="55850"/>
                  </a:lnTo>
                  <a:lnTo>
                    <a:pt x="1722845" y="34332"/>
                  </a:lnTo>
                  <a:lnTo>
                    <a:pt x="1766001" y="17704"/>
                  </a:lnTo>
                  <a:lnTo>
                    <a:pt x="1811143" y="6249"/>
                  </a:lnTo>
                  <a:lnTo>
                    <a:pt x="1857843" y="253"/>
                  </a:lnTo>
                  <a:lnTo>
                    <a:pt x="1905672" y="0"/>
                  </a:lnTo>
                  <a:lnTo>
                    <a:pt x="1954209" y="5718"/>
                  </a:lnTo>
                  <a:lnTo>
                    <a:pt x="3643005" y="313479"/>
                  </a:lnTo>
                  <a:lnTo>
                    <a:pt x="1915904" y="313534"/>
                  </a:lnTo>
                  <a:lnTo>
                    <a:pt x="1873618" y="326542"/>
                  </a:lnTo>
                  <a:lnTo>
                    <a:pt x="1837533" y="351502"/>
                  </a:lnTo>
                  <a:lnTo>
                    <a:pt x="1810444" y="386481"/>
                  </a:lnTo>
                  <a:lnTo>
                    <a:pt x="1795149" y="429544"/>
                  </a:lnTo>
                  <a:lnTo>
                    <a:pt x="320197" y="8523440"/>
                  </a:lnTo>
                  <a:lnTo>
                    <a:pt x="319324" y="8568790"/>
                  </a:lnTo>
                  <a:lnTo>
                    <a:pt x="332332" y="8611076"/>
                  </a:lnTo>
                  <a:lnTo>
                    <a:pt x="357293" y="8647162"/>
                  </a:lnTo>
                  <a:lnTo>
                    <a:pt x="392272" y="8674250"/>
                  </a:lnTo>
                  <a:lnTo>
                    <a:pt x="435335" y="8689545"/>
                  </a:lnTo>
                  <a:lnTo>
                    <a:pt x="5666576" y="9642871"/>
                  </a:lnTo>
                  <a:lnTo>
                    <a:pt x="3980351" y="9642871"/>
                  </a:lnTo>
                  <a:close/>
                </a:path>
                <a:path w="7944484" h="9643110">
                  <a:moveTo>
                    <a:pt x="1915904" y="313534"/>
                  </a:moveTo>
                  <a:lnTo>
                    <a:pt x="3643005" y="313479"/>
                  </a:lnTo>
                  <a:lnTo>
                    <a:pt x="7624450" y="1039046"/>
                  </a:lnTo>
                  <a:lnTo>
                    <a:pt x="7672232" y="1050880"/>
                  </a:lnTo>
                  <a:lnTo>
                    <a:pt x="7717131" y="1068032"/>
                  </a:lnTo>
                  <a:lnTo>
                    <a:pt x="7758853" y="1090142"/>
                  </a:lnTo>
                  <a:lnTo>
                    <a:pt x="7797110" y="1116795"/>
                  </a:lnTo>
                  <a:lnTo>
                    <a:pt x="7831616" y="1147576"/>
                  </a:lnTo>
                  <a:lnTo>
                    <a:pt x="7862083" y="1182071"/>
                  </a:lnTo>
                  <a:lnTo>
                    <a:pt x="7888225" y="1219864"/>
                  </a:lnTo>
                  <a:lnTo>
                    <a:pt x="7909754" y="1260540"/>
                  </a:lnTo>
                  <a:lnTo>
                    <a:pt x="7926384" y="1303686"/>
                  </a:lnTo>
                  <a:lnTo>
                    <a:pt x="7937828" y="1348886"/>
                  </a:lnTo>
                  <a:lnTo>
                    <a:pt x="7943798" y="1395725"/>
                  </a:lnTo>
                  <a:lnTo>
                    <a:pt x="7943837" y="1404599"/>
                  </a:lnTo>
                  <a:lnTo>
                    <a:pt x="1961594" y="314412"/>
                  </a:lnTo>
                  <a:lnTo>
                    <a:pt x="1915904" y="313534"/>
                  </a:lnTo>
                  <a:close/>
                </a:path>
                <a:path w="7944484" h="9643110">
                  <a:moveTo>
                    <a:pt x="6150649" y="9585293"/>
                  </a:moveTo>
                  <a:lnTo>
                    <a:pt x="7625536" y="1492056"/>
                  </a:lnTo>
                  <a:lnTo>
                    <a:pt x="7626415" y="1446366"/>
                  </a:lnTo>
                  <a:lnTo>
                    <a:pt x="7613407" y="1404080"/>
                  </a:lnTo>
                  <a:lnTo>
                    <a:pt x="7588447" y="1367995"/>
                  </a:lnTo>
                  <a:lnTo>
                    <a:pt x="7553468" y="1340907"/>
                  </a:lnTo>
                  <a:lnTo>
                    <a:pt x="7510405" y="1325611"/>
                  </a:lnTo>
                  <a:lnTo>
                    <a:pt x="7943837" y="1404599"/>
                  </a:lnTo>
                  <a:lnTo>
                    <a:pt x="7944009" y="1443789"/>
                  </a:lnTo>
                  <a:lnTo>
                    <a:pt x="7938173" y="1492663"/>
                  </a:lnTo>
                  <a:lnTo>
                    <a:pt x="6463396" y="9585293"/>
                  </a:lnTo>
                  <a:lnTo>
                    <a:pt x="6150649" y="9585293"/>
                  </a:lnTo>
                  <a:close/>
                </a:path>
                <a:path w="7944484" h="9643110">
                  <a:moveTo>
                    <a:pt x="6122295" y="9642871"/>
                  </a:moveTo>
                  <a:lnTo>
                    <a:pt x="6133536" y="9628355"/>
                  </a:lnTo>
                  <a:lnTo>
                    <a:pt x="6148717" y="9585613"/>
                  </a:lnTo>
                  <a:lnTo>
                    <a:pt x="6463338" y="9585613"/>
                  </a:lnTo>
                  <a:lnTo>
                    <a:pt x="6452903" y="9642871"/>
                  </a:lnTo>
                  <a:lnTo>
                    <a:pt x="6122295" y="9642871"/>
                  </a:lnTo>
                  <a:close/>
                </a:path>
                <a:path w="7944484" h="9643110">
                  <a:moveTo>
                    <a:pt x="6150591" y="9585613"/>
                  </a:moveTo>
                  <a:lnTo>
                    <a:pt x="6148835" y="9585293"/>
                  </a:lnTo>
                  <a:lnTo>
                    <a:pt x="6150649" y="9585293"/>
                  </a:lnTo>
                  <a:lnTo>
                    <a:pt x="6150591" y="95856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/>
            <p:cNvSpPr/>
            <p:nvPr/>
          </p:nvSpPr>
          <p:spPr>
            <a:xfrm>
              <a:off x="1000430" y="597034"/>
              <a:ext cx="8041005" cy="9690100"/>
            </a:xfrm>
            <a:custGeom>
              <a:avLst/>
              <a:gdLst/>
              <a:ahLst/>
              <a:cxnLst/>
              <a:rect l="l" t="t" r="r" b="b"/>
              <a:pathLst>
                <a:path w="8041005" h="9690100">
                  <a:moveTo>
                    <a:pt x="3741489" y="9689966"/>
                  </a:moveTo>
                  <a:lnTo>
                    <a:pt x="371287" y="9075790"/>
                  </a:lnTo>
                  <a:lnTo>
                    <a:pt x="323165" y="9064327"/>
                  </a:lnTo>
                  <a:lnTo>
                    <a:pt x="277496" y="9048110"/>
                  </a:lnTo>
                  <a:lnTo>
                    <a:pt x="234501" y="9027457"/>
                  </a:lnTo>
                  <a:lnTo>
                    <a:pt x="194399" y="9002687"/>
                  </a:lnTo>
                  <a:lnTo>
                    <a:pt x="157411" y="8974116"/>
                  </a:lnTo>
                  <a:lnTo>
                    <a:pt x="123757" y="8942064"/>
                  </a:lnTo>
                  <a:lnTo>
                    <a:pt x="93656" y="8906849"/>
                  </a:lnTo>
                  <a:lnTo>
                    <a:pt x="67329" y="8868788"/>
                  </a:lnTo>
                  <a:lnTo>
                    <a:pt x="44995" y="8828199"/>
                  </a:lnTo>
                  <a:lnTo>
                    <a:pt x="26876" y="8785402"/>
                  </a:lnTo>
                  <a:lnTo>
                    <a:pt x="13190" y="8740713"/>
                  </a:lnTo>
                  <a:lnTo>
                    <a:pt x="4158" y="8694451"/>
                  </a:lnTo>
                  <a:lnTo>
                    <a:pt x="0" y="8646934"/>
                  </a:lnTo>
                  <a:lnTo>
                    <a:pt x="935" y="8598480"/>
                  </a:lnTo>
                  <a:lnTo>
                    <a:pt x="7185" y="8549407"/>
                  </a:lnTo>
                  <a:lnTo>
                    <a:pt x="1497204" y="373138"/>
                  </a:lnTo>
                  <a:lnTo>
                    <a:pt x="1507811" y="327934"/>
                  </a:lnTo>
                  <a:lnTo>
                    <a:pt x="1522621" y="284838"/>
                  </a:lnTo>
                  <a:lnTo>
                    <a:pt x="1541371" y="244037"/>
                  </a:lnTo>
                  <a:lnTo>
                    <a:pt x="1563796" y="205717"/>
                  </a:lnTo>
                  <a:lnTo>
                    <a:pt x="1589635" y="170064"/>
                  </a:lnTo>
                  <a:lnTo>
                    <a:pt x="1618624" y="137266"/>
                  </a:lnTo>
                  <a:lnTo>
                    <a:pt x="1650500" y="107508"/>
                  </a:lnTo>
                  <a:lnTo>
                    <a:pt x="1685000" y="80977"/>
                  </a:lnTo>
                  <a:lnTo>
                    <a:pt x="1721862" y="57860"/>
                  </a:lnTo>
                  <a:lnTo>
                    <a:pt x="1760821" y="38342"/>
                  </a:lnTo>
                  <a:lnTo>
                    <a:pt x="1801616" y="22611"/>
                  </a:lnTo>
                  <a:lnTo>
                    <a:pt x="1843982" y="10852"/>
                  </a:lnTo>
                  <a:lnTo>
                    <a:pt x="1887658" y="3253"/>
                  </a:lnTo>
                  <a:lnTo>
                    <a:pt x="1932379" y="0"/>
                  </a:lnTo>
                  <a:lnTo>
                    <a:pt x="1977884" y="1278"/>
                  </a:lnTo>
                  <a:lnTo>
                    <a:pt x="2023909" y="7276"/>
                  </a:lnTo>
                  <a:lnTo>
                    <a:pt x="2270833" y="52274"/>
                  </a:lnTo>
                  <a:lnTo>
                    <a:pt x="1922051" y="52274"/>
                  </a:lnTo>
                  <a:lnTo>
                    <a:pt x="1877032" y="57143"/>
                  </a:lnTo>
                  <a:lnTo>
                    <a:pt x="1833324" y="66942"/>
                  </a:lnTo>
                  <a:lnTo>
                    <a:pt x="1791284" y="81426"/>
                  </a:lnTo>
                  <a:lnTo>
                    <a:pt x="1751265" y="100350"/>
                  </a:lnTo>
                  <a:lnTo>
                    <a:pt x="1713623" y="123468"/>
                  </a:lnTo>
                  <a:lnTo>
                    <a:pt x="1678712" y="150535"/>
                  </a:lnTo>
                  <a:lnTo>
                    <a:pt x="1646888" y="181306"/>
                  </a:lnTo>
                  <a:lnTo>
                    <a:pt x="1618505" y="215534"/>
                  </a:lnTo>
                  <a:lnTo>
                    <a:pt x="1593917" y="252975"/>
                  </a:lnTo>
                  <a:lnTo>
                    <a:pt x="1573481" y="293383"/>
                  </a:lnTo>
                  <a:lnTo>
                    <a:pt x="1557550" y="336512"/>
                  </a:lnTo>
                  <a:lnTo>
                    <a:pt x="1546480" y="382118"/>
                  </a:lnTo>
                  <a:lnTo>
                    <a:pt x="56461" y="8558387"/>
                  </a:lnTo>
                  <a:lnTo>
                    <a:pt x="50731" y="8604966"/>
                  </a:lnTo>
                  <a:lnTo>
                    <a:pt x="50424" y="8650943"/>
                  </a:lnTo>
                  <a:lnTo>
                    <a:pt x="55292" y="8695962"/>
                  </a:lnTo>
                  <a:lnTo>
                    <a:pt x="65091" y="8739669"/>
                  </a:lnTo>
                  <a:lnTo>
                    <a:pt x="79576" y="8781710"/>
                  </a:lnTo>
                  <a:lnTo>
                    <a:pt x="98500" y="8821728"/>
                  </a:lnTo>
                  <a:lnTo>
                    <a:pt x="121618" y="8859370"/>
                  </a:lnTo>
                  <a:lnTo>
                    <a:pt x="148685" y="8894281"/>
                  </a:lnTo>
                  <a:lnTo>
                    <a:pt x="179455" y="8926106"/>
                  </a:lnTo>
                  <a:lnTo>
                    <a:pt x="213684" y="8954489"/>
                  </a:lnTo>
                  <a:lnTo>
                    <a:pt x="251125" y="8979076"/>
                  </a:lnTo>
                  <a:lnTo>
                    <a:pt x="291533" y="8999512"/>
                  </a:lnTo>
                  <a:lnTo>
                    <a:pt x="334662" y="9015443"/>
                  </a:lnTo>
                  <a:lnTo>
                    <a:pt x="380267" y="9026514"/>
                  </a:lnTo>
                  <a:lnTo>
                    <a:pt x="4020866" y="9689965"/>
                  </a:lnTo>
                  <a:lnTo>
                    <a:pt x="3741489" y="9689966"/>
                  </a:lnTo>
                  <a:close/>
                </a:path>
                <a:path w="8041005" h="9690100">
                  <a:moveTo>
                    <a:pt x="1922052" y="52274"/>
                  </a:moveTo>
                  <a:lnTo>
                    <a:pt x="2270833" y="52274"/>
                  </a:lnTo>
                  <a:lnTo>
                    <a:pt x="7669511" y="1036113"/>
                  </a:lnTo>
                  <a:lnTo>
                    <a:pt x="7714691" y="1046737"/>
                  </a:lnTo>
                  <a:lnTo>
                    <a:pt x="7757721" y="1061593"/>
                  </a:lnTo>
                  <a:lnTo>
                    <a:pt x="7798419" y="1080413"/>
                  </a:lnTo>
                  <a:lnTo>
                    <a:pt x="7836606" y="1102930"/>
                  </a:lnTo>
                  <a:lnTo>
                    <a:pt x="7866426" y="1124729"/>
                  </a:lnTo>
                  <a:lnTo>
                    <a:pt x="2014609" y="58311"/>
                  </a:lnTo>
                  <a:lnTo>
                    <a:pt x="1968030" y="52582"/>
                  </a:lnTo>
                  <a:lnTo>
                    <a:pt x="1922052" y="52274"/>
                  </a:lnTo>
                  <a:close/>
                </a:path>
                <a:path w="8041005" h="9690100">
                  <a:moveTo>
                    <a:pt x="6501575" y="9689965"/>
                  </a:moveTo>
                  <a:lnTo>
                    <a:pt x="7984017" y="1555275"/>
                  </a:lnTo>
                  <a:lnTo>
                    <a:pt x="7989687" y="1509172"/>
                  </a:lnTo>
                  <a:lnTo>
                    <a:pt x="7990049" y="1463443"/>
                  </a:lnTo>
                  <a:lnTo>
                    <a:pt x="7990053" y="1462720"/>
                  </a:lnTo>
                  <a:lnTo>
                    <a:pt x="7985185" y="1417701"/>
                  </a:lnTo>
                  <a:lnTo>
                    <a:pt x="7975422" y="1374152"/>
                  </a:lnTo>
                  <a:lnTo>
                    <a:pt x="7975386" y="1373993"/>
                  </a:lnTo>
                  <a:lnTo>
                    <a:pt x="7960902" y="1331953"/>
                  </a:lnTo>
                  <a:lnTo>
                    <a:pt x="7941978" y="1291934"/>
                  </a:lnTo>
                  <a:lnTo>
                    <a:pt x="7918859" y="1254292"/>
                  </a:lnTo>
                  <a:lnTo>
                    <a:pt x="7891792" y="1219381"/>
                  </a:lnTo>
                  <a:lnTo>
                    <a:pt x="7861022" y="1187557"/>
                  </a:lnTo>
                  <a:lnTo>
                    <a:pt x="7826793" y="1159174"/>
                  </a:lnTo>
                  <a:lnTo>
                    <a:pt x="7789352" y="1134586"/>
                  </a:lnTo>
                  <a:lnTo>
                    <a:pt x="7748945" y="1114150"/>
                  </a:lnTo>
                  <a:lnTo>
                    <a:pt x="7705815" y="1098219"/>
                  </a:lnTo>
                  <a:lnTo>
                    <a:pt x="7660210" y="1087149"/>
                  </a:lnTo>
                  <a:lnTo>
                    <a:pt x="7866426" y="1124729"/>
                  </a:lnTo>
                  <a:lnTo>
                    <a:pt x="7904724" y="1157989"/>
                  </a:lnTo>
                  <a:lnTo>
                    <a:pt x="7934294" y="1189995"/>
                  </a:lnTo>
                  <a:lnTo>
                    <a:pt x="7960630" y="1224629"/>
                  </a:lnTo>
                  <a:lnTo>
                    <a:pt x="7983554" y="1261625"/>
                  </a:lnTo>
                  <a:lnTo>
                    <a:pt x="8002884" y="1300714"/>
                  </a:lnTo>
                  <a:lnTo>
                    <a:pt x="8018439" y="1341630"/>
                  </a:lnTo>
                  <a:lnTo>
                    <a:pt x="8029996" y="1383945"/>
                  </a:lnTo>
                  <a:lnTo>
                    <a:pt x="8037506" y="1427873"/>
                  </a:lnTo>
                  <a:lnTo>
                    <a:pt x="8040657" y="1472665"/>
                  </a:lnTo>
                  <a:lnTo>
                    <a:pt x="8039327" y="1517732"/>
                  </a:lnTo>
                  <a:lnTo>
                    <a:pt x="8039313" y="1518215"/>
                  </a:lnTo>
                  <a:lnTo>
                    <a:pt x="8033292" y="1564255"/>
                  </a:lnTo>
                  <a:lnTo>
                    <a:pt x="6552487" y="9689965"/>
                  </a:lnTo>
                  <a:lnTo>
                    <a:pt x="6501575" y="9689965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0245" y="957662"/>
              <a:ext cx="7307090" cy="9329337"/>
            </a:xfrm>
            <a:prstGeom prst="rect">
              <a:avLst/>
            </a:prstGeom>
          </p:spPr>
        </p:pic>
        <p:pic>
          <p:nvPicPr>
            <p:cNvPr id="6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49827" y="1170351"/>
              <a:ext cx="105590" cy="105591"/>
            </a:xfrm>
            <a:prstGeom prst="rect">
              <a:avLst/>
            </a:prstGeom>
          </p:spPr>
        </p:pic>
        <p:pic>
          <p:nvPicPr>
            <p:cNvPr id="7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3887" y="1194297"/>
              <a:ext cx="151347" cy="151347"/>
            </a:xfrm>
            <a:prstGeom prst="rect">
              <a:avLst/>
            </a:prstGeom>
          </p:spPr>
        </p:pic>
        <p:pic>
          <p:nvPicPr>
            <p:cNvPr id="8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2503" y="1274237"/>
              <a:ext cx="84472" cy="84472"/>
            </a:xfrm>
            <a:prstGeom prst="rect">
              <a:avLst/>
            </a:prstGeom>
          </p:spPr>
        </p:pic>
        <p:sp>
          <p:nvSpPr>
            <p:cNvPr id="9" name="object 10"/>
            <p:cNvSpPr/>
            <p:nvPr/>
          </p:nvSpPr>
          <p:spPr>
            <a:xfrm>
              <a:off x="8210613" y="1530641"/>
              <a:ext cx="792480" cy="1739900"/>
            </a:xfrm>
            <a:custGeom>
              <a:avLst/>
              <a:gdLst/>
              <a:ahLst/>
              <a:cxnLst/>
              <a:rect l="l" t="t" r="r" b="b"/>
              <a:pathLst>
                <a:path w="792479" h="1739900">
                  <a:moveTo>
                    <a:pt x="443484" y="99631"/>
                  </a:moveTo>
                  <a:lnTo>
                    <a:pt x="31889" y="977"/>
                  </a:lnTo>
                  <a:lnTo>
                    <a:pt x="17741" y="0"/>
                  </a:lnTo>
                  <a:lnTo>
                    <a:pt x="6388" y="4775"/>
                  </a:lnTo>
                  <a:lnTo>
                    <a:pt x="0" y="18808"/>
                  </a:lnTo>
                  <a:lnTo>
                    <a:pt x="443484" y="99631"/>
                  </a:lnTo>
                  <a:close/>
                </a:path>
                <a:path w="792479" h="1739900">
                  <a:moveTo>
                    <a:pt x="709942" y="1372577"/>
                  </a:moveTo>
                  <a:lnTo>
                    <a:pt x="705281" y="1360627"/>
                  </a:lnTo>
                  <a:lnTo>
                    <a:pt x="691286" y="1353959"/>
                  </a:lnTo>
                  <a:lnTo>
                    <a:pt x="621055" y="1739366"/>
                  </a:lnTo>
                  <a:lnTo>
                    <a:pt x="636447" y="1738325"/>
                  </a:lnTo>
                  <a:lnTo>
                    <a:pt x="644918" y="1729384"/>
                  </a:lnTo>
                  <a:lnTo>
                    <a:pt x="649414" y="1714614"/>
                  </a:lnTo>
                  <a:lnTo>
                    <a:pt x="652589" y="1696008"/>
                  </a:lnTo>
                  <a:lnTo>
                    <a:pt x="705192" y="1407401"/>
                  </a:lnTo>
                  <a:lnTo>
                    <a:pt x="708825" y="1388605"/>
                  </a:lnTo>
                  <a:lnTo>
                    <a:pt x="709942" y="1372577"/>
                  </a:lnTo>
                  <a:close/>
                </a:path>
                <a:path w="792479" h="1739900">
                  <a:moveTo>
                    <a:pt x="792365" y="920292"/>
                  </a:moveTo>
                  <a:lnTo>
                    <a:pt x="787692" y="908342"/>
                  </a:lnTo>
                  <a:lnTo>
                    <a:pt x="773709" y="901674"/>
                  </a:lnTo>
                  <a:lnTo>
                    <a:pt x="703478" y="1287081"/>
                  </a:lnTo>
                  <a:lnTo>
                    <a:pt x="718870" y="1286052"/>
                  </a:lnTo>
                  <a:lnTo>
                    <a:pt x="727341" y="1277112"/>
                  </a:lnTo>
                  <a:lnTo>
                    <a:pt x="731837" y="1262329"/>
                  </a:lnTo>
                  <a:lnTo>
                    <a:pt x="735012" y="1243736"/>
                  </a:lnTo>
                  <a:lnTo>
                    <a:pt x="787615" y="955116"/>
                  </a:lnTo>
                  <a:lnTo>
                    <a:pt x="791248" y="936320"/>
                  </a:lnTo>
                  <a:lnTo>
                    <a:pt x="792365" y="920292"/>
                  </a:lnTo>
                  <a:close/>
                </a:path>
              </a:pathLst>
            </a:custGeom>
            <a:solidFill>
              <a:srgbClr val="4141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1"/>
          <p:cNvSpPr txBox="1">
            <a:spLocks/>
          </p:cNvSpPr>
          <p:nvPr/>
        </p:nvSpPr>
        <p:spPr>
          <a:xfrm>
            <a:off x="2714612" y="1214422"/>
            <a:ext cx="6929486" cy="44460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32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Coleta Nacional da Solidariedade</a:t>
            </a:r>
            <a:r>
              <a:rPr kumimoji="0" lang="pt-BR" sz="4800" b="0" i="0" u="none" strike="noStrike" kern="1200" cap="none" spc="-32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4800" b="0" i="0" u="none" strike="noStrike" kern="1200" cap="none" spc="-32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4800" b="0" i="0" u="none" strike="noStrike" kern="1200" cap="none" spc="-32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4800" b="0" i="0" u="none" strike="noStrike" kern="1200" cap="none" spc="-32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4800" b="1" i="0" u="none" strike="noStrike" kern="1200" cap="none" spc="-3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13 de Abril</a:t>
            </a:r>
            <a:br>
              <a:rPr kumimoji="0" lang="pt-BR" sz="4800" b="1" i="0" u="none" strike="noStrike" kern="1200" cap="none" spc="-3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4800" b="1" i="0" u="none" strike="noStrike" kern="1200" cap="none" spc="-3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Domingos de Ramos</a:t>
            </a:r>
            <a:br>
              <a:rPr kumimoji="0" lang="pt-BR" sz="4800" b="1" i="0" u="none" strike="noStrike" kern="1200" cap="none" spc="-3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48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500298" y="2214554"/>
            <a:ext cx="3456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FIM</a:t>
            </a:r>
            <a:endParaRPr lang="pt-BR" sz="9600" dirty="0"/>
          </a:p>
        </p:txBody>
      </p:sp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2" y="900130"/>
            <a:ext cx="3357586" cy="5172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357158" y="428604"/>
            <a:ext cx="507209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entury Gothic" pitchFamily="34" charset="0"/>
                <a:cs typeface="Effra VF Trial Black" panose="020B0503020203020204" pitchFamily="34" charset="0"/>
              </a:rPr>
              <a:t>Motivação</a:t>
            </a:r>
            <a:endParaRPr lang="pt-BR" sz="2400" dirty="0">
              <a:latin typeface="Century Gothic" pitchFamily="34" charset="0"/>
              <a:cs typeface="Effra VF Trial Light" panose="020B0503020203020204" pitchFamily="34" charset="0"/>
            </a:endParaRPr>
          </a:p>
          <a:p>
            <a:pPr algn="just"/>
            <a:r>
              <a:rPr lang="pt-BR" sz="2000" dirty="0" smtClean="0">
                <a:latin typeface="Century Gothic" pitchFamily="34" charset="0"/>
                <a:cs typeface="Effra VF Trial Light" panose="020B0503020203020204" pitchFamily="34" charset="0"/>
              </a:rPr>
              <a:t>	Em </a:t>
            </a:r>
            <a:r>
              <a:rPr lang="pt-BR" sz="2000" dirty="0">
                <a:latin typeface="Century Gothic" pitchFamily="34" charset="0"/>
                <a:cs typeface="Effra VF Trial Light" panose="020B0503020203020204" pitchFamily="34" charset="0"/>
              </a:rPr>
              <a:t>2025, motivados pelos 800 anos da composição do Cântico das Criaturas de São Francisco de Assis; </a:t>
            </a:r>
            <a:endParaRPr lang="pt-BR" sz="2000" dirty="0" smtClean="0">
              <a:latin typeface="Century Gothic" pitchFamily="34" charset="0"/>
              <a:cs typeface="Effra VF Trial Light" panose="020B0503020203020204" pitchFamily="34" charset="0"/>
            </a:endParaRPr>
          </a:p>
          <a:p>
            <a:pPr algn="just">
              <a:buFontTx/>
              <a:buChar char="-"/>
            </a:pPr>
            <a:r>
              <a:rPr lang="pt-BR" sz="2000" dirty="0" smtClean="0">
                <a:latin typeface="Century Gothic" pitchFamily="34" charset="0"/>
                <a:cs typeface="Effra VF Trial Light" panose="020B0503020203020204" pitchFamily="34" charset="0"/>
              </a:rPr>
              <a:t> pelos </a:t>
            </a:r>
            <a:r>
              <a:rPr lang="pt-BR" sz="2000" dirty="0">
                <a:latin typeface="Century Gothic" pitchFamily="34" charset="0"/>
                <a:cs typeface="Effra VF Trial Light" panose="020B0503020203020204" pitchFamily="34" charset="0"/>
              </a:rPr>
              <a:t>10 anos de publicação da Carta Encíclica Laudato </a:t>
            </a:r>
            <a:r>
              <a:rPr lang="pt-BR" sz="2000" dirty="0" smtClean="0">
                <a:latin typeface="Century Gothic" pitchFamily="34" charset="0"/>
                <a:cs typeface="Effra VF Trial Light" panose="020B0503020203020204" pitchFamily="34" charset="0"/>
              </a:rPr>
              <a:t>Si; </a:t>
            </a:r>
          </a:p>
          <a:p>
            <a:pPr algn="just">
              <a:buFontTx/>
              <a:buChar char="-"/>
            </a:pPr>
            <a:r>
              <a:rPr lang="pt-BR" sz="2000" dirty="0" smtClean="0">
                <a:latin typeface="Century Gothic" pitchFamily="34" charset="0"/>
                <a:cs typeface="Effra VF Trial Light" panose="020B0503020203020204" pitchFamily="34" charset="0"/>
              </a:rPr>
              <a:t> pela </a:t>
            </a:r>
            <a:r>
              <a:rPr lang="pt-BR" sz="2000" dirty="0">
                <a:latin typeface="Century Gothic" pitchFamily="34" charset="0"/>
                <a:cs typeface="Effra VF Trial Light" panose="020B0503020203020204" pitchFamily="34" charset="0"/>
              </a:rPr>
              <a:t>recente publicação da Exortação Apostólica </a:t>
            </a:r>
            <a:r>
              <a:rPr lang="pt-BR" sz="2000" dirty="0" err="1">
                <a:latin typeface="Century Gothic" pitchFamily="34" charset="0"/>
                <a:cs typeface="Effra VF Trial Light" panose="020B0503020203020204" pitchFamily="34" charset="0"/>
              </a:rPr>
              <a:t>Laudate</a:t>
            </a:r>
            <a:r>
              <a:rPr lang="pt-BR" sz="2000" dirty="0">
                <a:latin typeface="Century Gothic" pitchFamily="34" charset="0"/>
                <a:cs typeface="Effra VF Trial Light" panose="020B0503020203020204" pitchFamily="34" charset="0"/>
              </a:rPr>
              <a:t> Deum; </a:t>
            </a:r>
            <a:endParaRPr lang="pt-BR" sz="2000" dirty="0" smtClean="0">
              <a:latin typeface="Century Gothic" pitchFamily="34" charset="0"/>
              <a:cs typeface="Effra VF Trial Light" panose="020B0503020203020204" pitchFamily="34" charset="0"/>
            </a:endParaRPr>
          </a:p>
          <a:p>
            <a:pPr algn="just">
              <a:buFontTx/>
              <a:buChar char="-"/>
            </a:pPr>
            <a:r>
              <a:rPr lang="pt-BR" sz="2000" dirty="0" smtClean="0">
                <a:latin typeface="Century Gothic" pitchFamily="34" charset="0"/>
                <a:cs typeface="Effra VF Trial Light" panose="020B0503020203020204" pitchFamily="34" charset="0"/>
              </a:rPr>
              <a:t> pelos </a:t>
            </a:r>
            <a:r>
              <a:rPr lang="pt-BR" sz="2000" dirty="0">
                <a:latin typeface="Century Gothic" pitchFamily="34" charset="0"/>
                <a:cs typeface="Effra VF Trial Light" panose="020B0503020203020204" pitchFamily="34" charset="0"/>
              </a:rPr>
              <a:t>10 anos de criação da </a:t>
            </a:r>
            <a:r>
              <a:rPr lang="pt-BR" sz="2000" dirty="0" smtClean="0">
                <a:latin typeface="Century Gothic" pitchFamily="34" charset="0"/>
                <a:cs typeface="Effra VF Trial Light" panose="020B0503020203020204" pitchFamily="34" charset="0"/>
              </a:rPr>
              <a:t>Rede Eclesial Pan Amazônica (REPAM</a:t>
            </a:r>
            <a:r>
              <a:rPr lang="pt-BR" sz="2000" dirty="0">
                <a:latin typeface="Century Gothic" pitchFamily="34" charset="0"/>
                <a:cs typeface="Effra VF Trial Light" panose="020B0503020203020204" pitchFamily="34" charset="0"/>
              </a:rPr>
              <a:t>) </a:t>
            </a:r>
            <a:r>
              <a:rPr lang="pt-BR" sz="2000" dirty="0" smtClean="0">
                <a:latin typeface="Century Gothic" pitchFamily="34" charset="0"/>
                <a:cs typeface="Effra VF Trial Light" panose="020B0503020203020204" pitchFamily="34" charset="0"/>
              </a:rPr>
              <a:t>e;</a:t>
            </a:r>
          </a:p>
          <a:p>
            <a:pPr algn="just">
              <a:buFontTx/>
              <a:buChar char="-"/>
            </a:pPr>
            <a:r>
              <a:rPr lang="pt-BR" sz="2000" dirty="0" smtClean="0">
                <a:latin typeface="Century Gothic" pitchFamily="34" charset="0"/>
                <a:cs typeface="Effra VF Trial Light" panose="020B0503020203020204" pitchFamily="34" charset="0"/>
              </a:rPr>
              <a:t> pela </a:t>
            </a:r>
            <a:r>
              <a:rPr lang="pt-BR" sz="2000" dirty="0">
                <a:latin typeface="Century Gothic" pitchFamily="34" charset="0"/>
                <a:cs typeface="Effra VF Trial Light" panose="020B0503020203020204" pitchFamily="34" charset="0"/>
              </a:rPr>
              <a:t>realização da COP 30, em Belém (PA), a primeira na Amazônia, acolhendo a sugestão da Comissão Episcopal Especial para a Mineração e a Ecologia Integral, foi escolhido o tema: </a:t>
            </a:r>
            <a:r>
              <a:rPr lang="pt-BR" sz="2000" b="1" dirty="0">
                <a:latin typeface="Century Gothic" pitchFamily="34" charset="0"/>
                <a:cs typeface="Effra VF Trial Light" panose="020B0503020203020204" pitchFamily="34" charset="0"/>
              </a:rPr>
              <a:t>Fraternidade e Ecologia Integral</a:t>
            </a:r>
            <a:r>
              <a:rPr lang="pt-BR" sz="2000" dirty="0">
                <a:latin typeface="Century Gothic" pitchFamily="34" charset="0"/>
                <a:cs typeface="Effra VF Trial Light" panose="020B0503020203020204" pitchFamily="34" charset="0"/>
              </a:rPr>
              <a:t> e o lema: </a:t>
            </a:r>
            <a:r>
              <a:rPr lang="pt-BR" sz="2000" b="1" dirty="0">
                <a:latin typeface="Century Gothic" pitchFamily="34" charset="0"/>
                <a:cs typeface="Effra VF Trial Light" panose="020B0503020203020204" pitchFamily="34" charset="0"/>
              </a:rPr>
              <a:t>“Deus viu que tudo era muito bom” (Gn 1,31</a:t>
            </a:r>
            <a:r>
              <a:rPr lang="pt-BR" sz="2000" b="1" dirty="0" smtClean="0">
                <a:latin typeface="Century Gothic" pitchFamily="34" charset="0"/>
                <a:cs typeface="Effra VF Trial Light" panose="020B0503020203020204" pitchFamily="34" charset="0"/>
              </a:rPr>
              <a:t>)</a:t>
            </a:r>
            <a:r>
              <a:rPr lang="pt-BR" sz="2000" dirty="0" smtClean="0">
                <a:latin typeface="Century Gothic" pitchFamily="34" charset="0"/>
                <a:cs typeface="Effra VF Trial Light" panose="020B0503020203020204" pitchFamily="34" charset="0"/>
              </a:rPr>
              <a:t>.</a:t>
            </a:r>
            <a:endParaRPr lang="pt-BR" sz="2000" dirty="0">
              <a:latin typeface="Century Gothic" pitchFamily="34" charset="0"/>
              <a:cs typeface="Effra VF Trial Ligh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876" y="1785926"/>
            <a:ext cx="5786446" cy="4114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105"/>
              </a:spcBef>
            </a:pPr>
            <a:r>
              <a:rPr lang="pt-BR" sz="2000" dirty="0" smtClean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	</a:t>
            </a:r>
            <a:r>
              <a:rPr sz="2000" smtClean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Em</a:t>
            </a:r>
            <a:r>
              <a:rPr sz="2000" spc="-210" smtClean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destaque,</a:t>
            </a:r>
            <a:r>
              <a:rPr sz="2000" spc="-2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São</a:t>
            </a:r>
            <a:r>
              <a:rPr sz="2000" b="1" spc="-22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Francisco</a:t>
            </a:r>
            <a:r>
              <a:rPr sz="2000" b="1" spc="-22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8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</a:t>
            </a:r>
            <a:r>
              <a:rPr sz="2000" b="1" spc="-22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Assis</a:t>
            </a:r>
            <a:r>
              <a:rPr sz="2000" b="1" spc="-22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representa</a:t>
            </a:r>
            <a:r>
              <a:rPr sz="2000" b="1" spc="-22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o</a:t>
            </a:r>
            <a:r>
              <a:rPr sz="2000" b="1" spc="-22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homem </a:t>
            </a:r>
            <a:r>
              <a:rPr sz="2000" b="1" spc="-3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novo</a:t>
            </a:r>
            <a:r>
              <a:rPr sz="2000" b="1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que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7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viveu</a:t>
            </a:r>
            <a:r>
              <a:rPr sz="2400" b="1" spc="-27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uma</a:t>
            </a:r>
            <a:r>
              <a:rPr sz="2000" b="1" spc="-2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10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experiência</a:t>
            </a:r>
            <a:r>
              <a:rPr sz="2000" b="1" spc="-2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3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com</a:t>
            </a:r>
            <a:r>
              <a:rPr sz="2000" b="1" spc="-2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o</a:t>
            </a:r>
            <a:r>
              <a:rPr sz="2000" b="1" spc="-2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5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amor</a:t>
            </a:r>
            <a:r>
              <a:rPr sz="2000" b="1" spc="-2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8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</a:t>
            </a:r>
            <a:r>
              <a:rPr sz="2000" b="1" spc="-2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5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Deus</a:t>
            </a:r>
            <a:r>
              <a:rPr sz="2000" spc="-5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,</a:t>
            </a:r>
            <a:r>
              <a:rPr sz="2000" spc="-26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em </a:t>
            </a:r>
            <a:r>
              <a:rPr sz="20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Jesus</a:t>
            </a:r>
            <a:r>
              <a:rPr sz="2000" spc="-21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9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crucificado,</a:t>
            </a:r>
            <a:r>
              <a:rPr sz="2000" spc="-21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e</a:t>
            </a:r>
            <a:r>
              <a:rPr sz="2000" spc="-21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reconciliou–se</a:t>
            </a:r>
            <a:r>
              <a:rPr sz="2000" spc="-21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com</a:t>
            </a:r>
            <a:r>
              <a:rPr sz="2000" spc="-21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Deus,</a:t>
            </a:r>
            <a:r>
              <a:rPr sz="2000" spc="-21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com</a:t>
            </a:r>
            <a:r>
              <a:rPr sz="2000" spc="-21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10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os</a:t>
            </a:r>
            <a:r>
              <a:rPr sz="2000" spc="-21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irmãos </a:t>
            </a:r>
            <a:r>
              <a:rPr sz="2000" spc="-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e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irmãs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e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com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toda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9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a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criação.</a:t>
            </a:r>
            <a:endParaRPr sz="2000" dirty="0">
              <a:latin typeface="Century Gothic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2000" dirty="0">
              <a:latin typeface="Century Gothic" pitchFamily="34" charset="0"/>
              <a:cs typeface="Trebuchet MS"/>
            </a:endParaRPr>
          </a:p>
          <a:p>
            <a:pPr marL="12700" marR="121285">
              <a:lnSpc>
                <a:spcPct val="103699"/>
              </a:lnSpc>
            </a:pPr>
            <a:r>
              <a:rPr lang="pt-BR" sz="2000" dirty="0" smtClean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	</a:t>
            </a:r>
            <a:r>
              <a:rPr sz="2000" smtClean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Esta</a:t>
            </a:r>
            <a:r>
              <a:rPr sz="2000" spc="-240" smtClean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reconciliação</a:t>
            </a:r>
            <a:r>
              <a:rPr sz="2000" spc="-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universal</a:t>
            </a:r>
            <a:r>
              <a:rPr sz="2000" spc="-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ganha</a:t>
            </a:r>
            <a:r>
              <a:rPr sz="2000" spc="-24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sua</a:t>
            </a:r>
            <a:r>
              <a:rPr sz="2000" spc="-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maior</a:t>
            </a:r>
            <a:r>
              <a:rPr sz="2000" spc="-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expressão</a:t>
            </a:r>
            <a:r>
              <a:rPr sz="2000" spc="-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no </a:t>
            </a:r>
            <a:r>
              <a:rPr sz="2000" b="1" spc="-4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Cântico</a:t>
            </a:r>
            <a:r>
              <a:rPr sz="2000" b="1" spc="-2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das</a:t>
            </a:r>
            <a:r>
              <a:rPr sz="2000" b="1" spc="-24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Criaturas</a:t>
            </a:r>
            <a:r>
              <a:rPr sz="2000" spc="-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,</a:t>
            </a:r>
            <a:r>
              <a:rPr sz="2000" spc="-22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composto</a:t>
            </a:r>
            <a:r>
              <a:rPr sz="2000" spc="-229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por</a:t>
            </a:r>
            <a:r>
              <a:rPr sz="2000" spc="-229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São</a:t>
            </a:r>
            <a:r>
              <a:rPr sz="2000" spc="-22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3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Francisco</a:t>
            </a:r>
            <a:r>
              <a:rPr sz="2000" spc="-229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há</a:t>
            </a:r>
            <a:r>
              <a:rPr sz="2000" spc="-229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800 </a:t>
            </a:r>
            <a:r>
              <a:rPr sz="20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anos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8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(1224).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O</a:t>
            </a:r>
            <a:r>
              <a:rPr sz="2000" spc="-25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recorte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é</a:t>
            </a:r>
            <a:r>
              <a:rPr sz="2000" spc="-25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da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obra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do</a:t>
            </a:r>
            <a:r>
              <a:rPr sz="2000" spc="-25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período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3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barroco</a:t>
            </a:r>
            <a:r>
              <a:rPr sz="2000" spc="-25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"Êxtase </a:t>
            </a:r>
            <a:r>
              <a:rPr sz="2000" spc="-4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</a:t>
            </a:r>
            <a:r>
              <a:rPr sz="2000" spc="-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São</a:t>
            </a:r>
            <a:r>
              <a:rPr sz="2000" spc="-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3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Francisco</a:t>
            </a:r>
            <a:r>
              <a:rPr sz="2000" spc="-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</a:t>
            </a:r>
            <a:r>
              <a:rPr sz="2000" spc="-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Assis",</a:t>
            </a:r>
            <a:r>
              <a:rPr sz="2000" spc="-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</a:t>
            </a:r>
            <a:r>
              <a:rPr sz="2000" spc="-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Jusepe</a:t>
            </a:r>
            <a:r>
              <a:rPr sz="2000" spc="-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8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</a:t>
            </a:r>
            <a:r>
              <a:rPr sz="2000" spc="-2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Ribera.</a:t>
            </a:r>
            <a:endParaRPr sz="2000" dirty="0">
              <a:latin typeface="Century Gothic" pitchFamily="34" charset="0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4974" y="714356"/>
            <a:ext cx="3786182" cy="5000660"/>
          </a:xfrm>
          <a:prstGeom prst="rect">
            <a:avLst/>
          </a:prstGeom>
        </p:spPr>
      </p:pic>
      <p:sp>
        <p:nvSpPr>
          <p:cNvPr id="4" name="object 4"/>
          <p:cNvSpPr txBox="1">
            <a:spLocks/>
          </p:cNvSpPr>
          <p:nvPr/>
        </p:nvSpPr>
        <p:spPr>
          <a:xfrm>
            <a:off x="142844" y="464493"/>
            <a:ext cx="7627934" cy="964243"/>
          </a:xfrm>
          <a:prstGeom prst="rect">
            <a:avLst/>
          </a:prstGeom>
        </p:spPr>
        <p:txBody>
          <a:bodyPr vert="horz" wrap="square" lIns="0" tIns="406278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280" normalizeH="0" baseline="0" noProof="0" dirty="0" smtClean="0">
                <a:ln>
                  <a:noFill/>
                </a:ln>
                <a:solidFill>
                  <a:srgbClr val="1C3737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SÃO</a:t>
            </a:r>
            <a:r>
              <a:rPr kumimoji="0" lang="pt-BR" sz="3600" b="1" i="0" u="none" strike="noStrike" kern="1200" cap="none" spc="-1215" normalizeH="0" baseline="0" noProof="0" dirty="0" smtClean="0">
                <a:ln>
                  <a:noFill/>
                </a:ln>
                <a:solidFill>
                  <a:srgbClr val="1C3737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pt-BR" sz="36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1C3737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FRANCISCO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2876" y="214290"/>
            <a:ext cx="8286776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89860" algn="l"/>
                <a:tab pos="3332479" algn="l"/>
              </a:tabLst>
            </a:pPr>
            <a:r>
              <a:rPr sz="3600" b="1" spc="21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S</a:t>
            </a:r>
            <a:r>
              <a:rPr sz="3600" b="1" spc="-25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9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G</a:t>
            </a:r>
            <a:r>
              <a:rPr sz="36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5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N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36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F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36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6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C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36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204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D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22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O</a:t>
            </a:r>
            <a:r>
              <a:rPr sz="36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6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S</a:t>
            </a:r>
            <a:r>
              <a:rPr sz="36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	</a:t>
            </a:r>
            <a:r>
              <a:rPr sz="3600" b="1" spc="204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D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O</a:t>
            </a:r>
            <a:r>
              <a:rPr sz="36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	</a:t>
            </a:r>
            <a:r>
              <a:rPr sz="3600" b="1" spc="16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C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R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T</a:t>
            </a:r>
            <a:r>
              <a:rPr sz="36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9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Z</a:t>
            </a:r>
            <a:endParaRPr sz="3600" b="1">
              <a:latin typeface="Century Gothic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 txBox="1"/>
          <p:nvPr/>
        </p:nvSpPr>
        <p:spPr>
          <a:xfrm>
            <a:off x="126944" y="1643050"/>
            <a:ext cx="6302444" cy="4950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8105" algn="just"/>
            <a:r>
              <a:rPr lang="pt-BR" sz="2000" spc="110" dirty="0" smtClean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	</a:t>
            </a:r>
            <a:r>
              <a:rPr sz="2000" spc="11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No </a:t>
            </a:r>
            <a:r>
              <a:rPr sz="2000" spc="1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centro, a Cruz é um elemento importante na espiritualidade quaresmal e franciscana. No cartaz, ela recorda a </a:t>
            </a:r>
            <a:r>
              <a:rPr sz="2000" b="1" spc="1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experiência do Irmão de Assis com o crucifixo da Igreja de São Damião</a:t>
            </a:r>
            <a:r>
              <a:rPr sz="2000" spc="1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, em Assis, na Itália, </a:t>
            </a:r>
            <a:r>
              <a:rPr sz="2000" b="1" spc="1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onde Francisco ouviu o próprio Cristo que falava com ele e o enviava para reconstruir a sua Igreja.</a:t>
            </a:r>
            <a:endParaRPr sz="2000" b="1" spc="110">
              <a:solidFill>
                <a:srgbClr val="535353"/>
              </a:solidFill>
              <a:latin typeface="Century Gothic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00">
              <a:latin typeface="Century Gothic" pitchFamily="34" charset="0"/>
              <a:cs typeface="Trebuchet MS"/>
            </a:endParaRPr>
          </a:p>
          <a:p>
            <a:pPr marR="5080" algn="just"/>
            <a:r>
              <a:rPr lang="pt-BR" sz="2000" spc="110" dirty="0" smtClean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	</a:t>
            </a:r>
            <a:r>
              <a:rPr sz="2000" spc="110" smtClean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No</a:t>
            </a:r>
            <a:r>
              <a:rPr sz="2000" spc="-260" smtClean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2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início,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3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Francisco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entendeu</a:t>
            </a:r>
            <a:r>
              <a:rPr sz="2000" spc="-26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que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7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era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9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a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5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pequena</a:t>
            </a:r>
            <a:r>
              <a:rPr sz="2000" spc="-26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Igreja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 </a:t>
            </a:r>
            <a:r>
              <a:rPr sz="2000" spc="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São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6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Damião.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Mais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tarde,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3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compreendeu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que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5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se</a:t>
            </a:r>
            <a:r>
              <a:rPr sz="2000" spc="-25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tratava</a:t>
            </a:r>
            <a:r>
              <a:rPr sz="2000" spc="-25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 </a:t>
            </a:r>
            <a:r>
              <a:rPr sz="2000" spc="-4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algo</a:t>
            </a:r>
            <a:r>
              <a:rPr sz="2000" spc="-2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bem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maior,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9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a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Igreja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mesma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Deus.</a:t>
            </a:r>
            <a:r>
              <a:rPr sz="2000" spc="-2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114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A</a:t>
            </a:r>
            <a:r>
              <a:rPr sz="2000" b="1" spc="-28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2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Quaresma</a:t>
            </a:r>
            <a:r>
              <a:rPr sz="2000" b="1" spc="-28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5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é </a:t>
            </a:r>
            <a:r>
              <a:rPr sz="2000" b="1" spc="-2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este</a:t>
            </a:r>
            <a:r>
              <a:rPr sz="2000" b="1" spc="-27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tempo</a:t>
            </a:r>
            <a:r>
              <a:rPr sz="2000" b="1" spc="-27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</a:t>
            </a:r>
            <a:r>
              <a:rPr sz="2000" b="1" spc="-2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reconstrução</a:t>
            </a:r>
            <a:r>
              <a:rPr sz="2000" b="1" spc="-27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de</a:t>
            </a:r>
            <a:r>
              <a:rPr sz="2000" b="1" spc="-27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5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cada</a:t>
            </a:r>
            <a:r>
              <a:rPr sz="2000" b="1" spc="-2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b="1" spc="-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cristão</a:t>
            </a:r>
            <a:r>
              <a:rPr sz="2000" spc="-6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,</a:t>
            </a:r>
            <a:r>
              <a:rPr sz="2000" spc="-26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2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cada </a:t>
            </a:r>
            <a:r>
              <a:rPr sz="2000" spc="-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comunidade,</a:t>
            </a:r>
            <a:r>
              <a:rPr sz="2000" spc="-2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9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a</a:t>
            </a:r>
            <a:r>
              <a:rPr sz="2000" spc="-2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sociedade</a:t>
            </a:r>
            <a:r>
              <a:rPr sz="2000" spc="-2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e</a:t>
            </a:r>
            <a:r>
              <a:rPr sz="2000" spc="-2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toda</a:t>
            </a:r>
            <a:r>
              <a:rPr sz="2000" spc="-2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9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a</a:t>
            </a:r>
            <a:r>
              <a:rPr sz="2000" spc="-2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7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Criação,</a:t>
            </a:r>
            <a:r>
              <a:rPr sz="2000" spc="-2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3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porque</a:t>
            </a:r>
            <a:r>
              <a:rPr sz="2000" spc="-24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7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somos </a:t>
            </a:r>
            <a:r>
              <a:rPr sz="2000" spc="-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chamados</a:t>
            </a:r>
            <a:r>
              <a:rPr sz="2000" spc="-26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95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à</a:t>
            </a:r>
            <a:r>
              <a:rPr sz="2000" spc="-26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 </a:t>
            </a:r>
            <a:r>
              <a:rPr sz="2000" spc="-10" dirty="0">
                <a:solidFill>
                  <a:srgbClr val="535353"/>
                </a:solidFill>
                <a:latin typeface="Century Gothic" pitchFamily="34" charset="0"/>
                <a:cs typeface="Trebuchet MS"/>
              </a:rPr>
              <a:t>conversão.</a:t>
            </a:r>
            <a:endParaRPr sz="2000">
              <a:latin typeface="Century Gothic" pitchFamily="34" charset="0"/>
              <a:cs typeface="Trebuchet MS"/>
            </a:endParaRPr>
          </a:p>
        </p:txBody>
      </p:sp>
      <p:sp>
        <p:nvSpPr>
          <p:cNvPr id="3" name="object 4"/>
          <p:cNvSpPr txBox="1">
            <a:spLocks/>
          </p:cNvSpPr>
          <p:nvPr/>
        </p:nvSpPr>
        <p:spPr>
          <a:xfrm>
            <a:off x="214282" y="602349"/>
            <a:ext cx="5398135" cy="969263"/>
          </a:xfrm>
          <a:prstGeom prst="rect">
            <a:avLst/>
          </a:prstGeom>
        </p:spPr>
        <p:txBody>
          <a:bodyPr vert="horz" wrap="square" lIns="0" tIns="411249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430" normalizeH="0" baseline="0" noProof="0" dirty="0" smtClean="0">
                <a:ln>
                  <a:noFill/>
                </a:ln>
                <a:solidFill>
                  <a:srgbClr val="3C2A12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</a:t>
            </a:r>
            <a:r>
              <a:rPr kumimoji="0" lang="pt-BR" sz="3600" b="1" i="0" u="none" strike="noStrike" kern="1200" cap="none" spc="-1230" normalizeH="0" baseline="0" noProof="0" dirty="0" smtClean="0">
                <a:ln>
                  <a:noFill/>
                </a:ln>
                <a:solidFill>
                  <a:srgbClr val="3C2A12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pt-BR" sz="36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3C2A12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CRUZ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object 5"/>
          <p:cNvSpPr txBox="1"/>
          <p:nvPr/>
        </p:nvSpPr>
        <p:spPr>
          <a:xfrm>
            <a:off x="142876" y="214290"/>
            <a:ext cx="8001024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89860" algn="l"/>
                <a:tab pos="3332479" algn="l"/>
              </a:tabLst>
            </a:pPr>
            <a:r>
              <a:rPr sz="3600" b="1" spc="21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S</a:t>
            </a:r>
            <a:r>
              <a:rPr sz="3600" b="1" spc="-25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9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G</a:t>
            </a:r>
            <a:r>
              <a:rPr sz="36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5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N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36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F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36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6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C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36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204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D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22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O</a:t>
            </a:r>
            <a:r>
              <a:rPr sz="36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6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S</a:t>
            </a:r>
            <a:r>
              <a:rPr sz="36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	</a:t>
            </a:r>
            <a:r>
              <a:rPr sz="3600" b="1" spc="204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D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O</a:t>
            </a:r>
            <a:r>
              <a:rPr sz="36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	</a:t>
            </a:r>
            <a:r>
              <a:rPr sz="3600" b="1" spc="16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C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R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T</a:t>
            </a:r>
            <a:r>
              <a:rPr sz="36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36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600" b="1" spc="9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Z</a:t>
            </a:r>
            <a:endParaRPr sz="3600" b="1">
              <a:latin typeface="Century Gothic" pitchFamily="34" charset="0"/>
              <a:cs typeface="Trebuchet M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6143636" y="2643182"/>
            <a:ext cx="2928926" cy="3214710"/>
          </a:xfrm>
          <a:custGeom>
            <a:avLst/>
            <a:gdLst/>
            <a:ahLst/>
            <a:cxnLst/>
            <a:rect l="l" t="t" r="r" b="b"/>
            <a:pathLst>
              <a:path w="7751444" h="6908165">
                <a:moveTo>
                  <a:pt x="7750823" y="2758503"/>
                </a:moveTo>
                <a:lnTo>
                  <a:pt x="7537094" y="2761767"/>
                </a:lnTo>
                <a:lnTo>
                  <a:pt x="7184530" y="2768879"/>
                </a:lnTo>
                <a:lnTo>
                  <a:pt x="6731368" y="2780538"/>
                </a:lnTo>
                <a:lnTo>
                  <a:pt x="5976709" y="2804058"/>
                </a:lnTo>
                <a:lnTo>
                  <a:pt x="5774245" y="2812834"/>
                </a:lnTo>
                <a:lnTo>
                  <a:pt x="5009769" y="2849943"/>
                </a:lnTo>
                <a:lnTo>
                  <a:pt x="4754905" y="2860992"/>
                </a:lnTo>
                <a:lnTo>
                  <a:pt x="4602404" y="2866656"/>
                </a:lnTo>
                <a:lnTo>
                  <a:pt x="4450346" y="2871368"/>
                </a:lnTo>
                <a:lnTo>
                  <a:pt x="4317250" y="2874568"/>
                </a:lnTo>
                <a:lnTo>
                  <a:pt x="4312158" y="2742781"/>
                </a:lnTo>
                <a:lnTo>
                  <a:pt x="4305185" y="2589619"/>
                </a:lnTo>
                <a:lnTo>
                  <a:pt x="4297184" y="2436495"/>
                </a:lnTo>
                <a:lnTo>
                  <a:pt x="4288142" y="2283422"/>
                </a:lnTo>
                <a:lnTo>
                  <a:pt x="4278058" y="2130412"/>
                </a:lnTo>
                <a:lnTo>
                  <a:pt x="4266946" y="1977478"/>
                </a:lnTo>
                <a:lnTo>
                  <a:pt x="4254779" y="1824621"/>
                </a:lnTo>
                <a:lnTo>
                  <a:pt x="4241584" y="1671853"/>
                </a:lnTo>
                <a:lnTo>
                  <a:pt x="4227334" y="1519186"/>
                </a:lnTo>
                <a:lnTo>
                  <a:pt x="4212044" y="1366621"/>
                </a:lnTo>
                <a:lnTo>
                  <a:pt x="4195711" y="1214183"/>
                </a:lnTo>
                <a:lnTo>
                  <a:pt x="4178325" y="1061872"/>
                </a:lnTo>
                <a:lnTo>
                  <a:pt x="4159897" y="909688"/>
                </a:lnTo>
                <a:lnTo>
                  <a:pt x="4140428" y="757656"/>
                </a:lnTo>
                <a:lnTo>
                  <a:pt x="4119892" y="605777"/>
                </a:lnTo>
                <a:lnTo>
                  <a:pt x="4098315" y="454063"/>
                </a:lnTo>
                <a:lnTo>
                  <a:pt x="4075684" y="302526"/>
                </a:lnTo>
                <a:lnTo>
                  <a:pt x="4051998" y="151168"/>
                </a:lnTo>
                <a:lnTo>
                  <a:pt x="4027246" y="0"/>
                </a:lnTo>
                <a:lnTo>
                  <a:pt x="3997401" y="3810"/>
                </a:lnTo>
                <a:lnTo>
                  <a:pt x="4010088" y="155829"/>
                </a:lnTo>
                <a:lnTo>
                  <a:pt x="4025785" y="358584"/>
                </a:lnTo>
                <a:lnTo>
                  <a:pt x="4040098" y="561390"/>
                </a:lnTo>
                <a:lnTo>
                  <a:pt x="4053014" y="764247"/>
                </a:lnTo>
                <a:lnTo>
                  <a:pt x="4061790" y="916432"/>
                </a:lnTo>
                <a:lnTo>
                  <a:pt x="4069765" y="1068628"/>
                </a:lnTo>
                <a:lnTo>
                  <a:pt x="4076954" y="1220851"/>
                </a:lnTo>
                <a:lnTo>
                  <a:pt x="4083329" y="1373098"/>
                </a:lnTo>
                <a:lnTo>
                  <a:pt x="4088917" y="1525371"/>
                </a:lnTo>
                <a:lnTo>
                  <a:pt x="4093705" y="1677657"/>
                </a:lnTo>
                <a:lnTo>
                  <a:pt x="4097680" y="1829955"/>
                </a:lnTo>
                <a:lnTo>
                  <a:pt x="4100855" y="1982266"/>
                </a:lnTo>
                <a:lnTo>
                  <a:pt x="4103205" y="2134603"/>
                </a:lnTo>
                <a:lnTo>
                  <a:pt x="4104741" y="2286939"/>
                </a:lnTo>
                <a:lnTo>
                  <a:pt x="4105465" y="2439301"/>
                </a:lnTo>
                <a:lnTo>
                  <a:pt x="4105376" y="2591651"/>
                </a:lnTo>
                <a:lnTo>
                  <a:pt x="4104449" y="2744025"/>
                </a:lnTo>
                <a:lnTo>
                  <a:pt x="4102900" y="2879052"/>
                </a:lnTo>
                <a:lnTo>
                  <a:pt x="3894455" y="2883090"/>
                </a:lnTo>
                <a:lnTo>
                  <a:pt x="3540595" y="2887992"/>
                </a:lnTo>
                <a:lnTo>
                  <a:pt x="3186671" y="2890901"/>
                </a:lnTo>
                <a:lnTo>
                  <a:pt x="2832697" y="2891828"/>
                </a:lnTo>
                <a:lnTo>
                  <a:pt x="2478697" y="2890786"/>
                </a:lnTo>
                <a:lnTo>
                  <a:pt x="2124697" y="2887764"/>
                </a:lnTo>
                <a:lnTo>
                  <a:pt x="1770710" y="2882773"/>
                </a:lnTo>
                <a:lnTo>
                  <a:pt x="1416773" y="2875813"/>
                </a:lnTo>
                <a:lnTo>
                  <a:pt x="1062901" y="2866898"/>
                </a:lnTo>
                <a:lnTo>
                  <a:pt x="709091" y="2856014"/>
                </a:lnTo>
                <a:lnTo>
                  <a:pt x="355409" y="2843174"/>
                </a:lnTo>
                <a:lnTo>
                  <a:pt x="1841" y="2828379"/>
                </a:lnTo>
                <a:lnTo>
                  <a:pt x="0" y="2854553"/>
                </a:lnTo>
                <a:lnTo>
                  <a:pt x="271018" y="2880715"/>
                </a:lnTo>
                <a:lnTo>
                  <a:pt x="523811" y="2903423"/>
                </a:lnTo>
                <a:lnTo>
                  <a:pt x="776782" y="2924822"/>
                </a:lnTo>
                <a:lnTo>
                  <a:pt x="1029906" y="2944888"/>
                </a:lnTo>
                <a:lnTo>
                  <a:pt x="1283157" y="2963646"/>
                </a:lnTo>
                <a:lnTo>
                  <a:pt x="1536534" y="2981083"/>
                </a:lnTo>
                <a:lnTo>
                  <a:pt x="1790001" y="2997200"/>
                </a:lnTo>
                <a:lnTo>
                  <a:pt x="2043544" y="3012008"/>
                </a:lnTo>
                <a:lnTo>
                  <a:pt x="2347887" y="3028048"/>
                </a:lnTo>
                <a:lnTo>
                  <a:pt x="2652293" y="3042183"/>
                </a:lnTo>
                <a:lnTo>
                  <a:pt x="2956712" y="3054451"/>
                </a:lnTo>
                <a:lnTo>
                  <a:pt x="3261144" y="3064814"/>
                </a:lnTo>
                <a:lnTo>
                  <a:pt x="4074210" y="3080677"/>
                </a:lnTo>
                <a:lnTo>
                  <a:pt x="4099407" y="3081058"/>
                </a:lnTo>
                <a:lnTo>
                  <a:pt x="4096728" y="3201149"/>
                </a:lnTo>
                <a:lnTo>
                  <a:pt x="4092486" y="3353524"/>
                </a:lnTo>
                <a:lnTo>
                  <a:pt x="4087355" y="3505746"/>
                </a:lnTo>
                <a:lnTo>
                  <a:pt x="4083024" y="3606965"/>
                </a:lnTo>
                <a:lnTo>
                  <a:pt x="4077906" y="3708146"/>
                </a:lnTo>
                <a:lnTo>
                  <a:pt x="4072102" y="3809276"/>
                </a:lnTo>
                <a:lnTo>
                  <a:pt x="4065727" y="3910368"/>
                </a:lnTo>
                <a:lnTo>
                  <a:pt x="4055300" y="4061942"/>
                </a:lnTo>
                <a:lnTo>
                  <a:pt x="4006532" y="4718545"/>
                </a:lnTo>
                <a:lnTo>
                  <a:pt x="3996474" y="4870145"/>
                </a:lnTo>
                <a:lnTo>
                  <a:pt x="3990403" y="4971262"/>
                </a:lnTo>
                <a:lnTo>
                  <a:pt x="3984980" y="5072431"/>
                </a:lnTo>
                <a:lnTo>
                  <a:pt x="3940213" y="6037427"/>
                </a:lnTo>
                <a:lnTo>
                  <a:pt x="3932351" y="6240716"/>
                </a:lnTo>
                <a:lnTo>
                  <a:pt x="3927348" y="6393307"/>
                </a:lnTo>
                <a:lnTo>
                  <a:pt x="3923284" y="6546075"/>
                </a:lnTo>
                <a:lnTo>
                  <a:pt x="3920325" y="6699034"/>
                </a:lnTo>
                <a:lnTo>
                  <a:pt x="3919042" y="6801142"/>
                </a:lnTo>
                <a:lnTo>
                  <a:pt x="3918369" y="6903377"/>
                </a:lnTo>
                <a:lnTo>
                  <a:pt x="3948226" y="6907847"/>
                </a:lnTo>
                <a:lnTo>
                  <a:pt x="3962882" y="6858559"/>
                </a:lnTo>
                <a:lnTo>
                  <a:pt x="3977195" y="6809194"/>
                </a:lnTo>
                <a:lnTo>
                  <a:pt x="3991152" y="6759753"/>
                </a:lnTo>
                <a:lnTo>
                  <a:pt x="4004780" y="6710223"/>
                </a:lnTo>
                <a:lnTo>
                  <a:pt x="4018064" y="6660629"/>
                </a:lnTo>
                <a:lnTo>
                  <a:pt x="4031030" y="6610947"/>
                </a:lnTo>
                <a:lnTo>
                  <a:pt x="4043667" y="6561201"/>
                </a:lnTo>
                <a:lnTo>
                  <a:pt x="4055973" y="6511391"/>
                </a:lnTo>
                <a:lnTo>
                  <a:pt x="4067975" y="6461506"/>
                </a:lnTo>
                <a:lnTo>
                  <a:pt x="4079671" y="6411544"/>
                </a:lnTo>
                <a:lnTo>
                  <a:pt x="4091051" y="6361531"/>
                </a:lnTo>
                <a:lnTo>
                  <a:pt x="4102150" y="6311455"/>
                </a:lnTo>
                <a:lnTo>
                  <a:pt x="4112945" y="6261316"/>
                </a:lnTo>
                <a:lnTo>
                  <a:pt x="4123461" y="6211113"/>
                </a:lnTo>
                <a:lnTo>
                  <a:pt x="4133685" y="6160859"/>
                </a:lnTo>
                <a:lnTo>
                  <a:pt x="4143641" y="6110554"/>
                </a:lnTo>
                <a:lnTo>
                  <a:pt x="4153319" y="6060186"/>
                </a:lnTo>
                <a:lnTo>
                  <a:pt x="4162742" y="6009779"/>
                </a:lnTo>
                <a:lnTo>
                  <a:pt x="4171899" y="5959322"/>
                </a:lnTo>
                <a:lnTo>
                  <a:pt x="4189450" y="5858256"/>
                </a:lnTo>
                <a:lnTo>
                  <a:pt x="4206036" y="5757024"/>
                </a:lnTo>
                <a:lnTo>
                  <a:pt x="4221683" y="5655627"/>
                </a:lnTo>
                <a:lnTo>
                  <a:pt x="4236440" y="5554091"/>
                </a:lnTo>
                <a:lnTo>
                  <a:pt x="4250347" y="5452440"/>
                </a:lnTo>
                <a:lnTo>
                  <a:pt x="4263453" y="5350662"/>
                </a:lnTo>
                <a:lnTo>
                  <a:pt x="4275798" y="5248808"/>
                </a:lnTo>
                <a:lnTo>
                  <a:pt x="4287507" y="5146891"/>
                </a:lnTo>
                <a:lnTo>
                  <a:pt x="4292905" y="5095913"/>
                </a:lnTo>
                <a:lnTo>
                  <a:pt x="4297908" y="5044910"/>
                </a:lnTo>
                <a:lnTo>
                  <a:pt x="4302544" y="4993881"/>
                </a:lnTo>
                <a:lnTo>
                  <a:pt x="4306798" y="4942827"/>
                </a:lnTo>
                <a:lnTo>
                  <a:pt x="4310723" y="4891760"/>
                </a:lnTo>
                <a:lnTo>
                  <a:pt x="4314291" y="4840668"/>
                </a:lnTo>
                <a:lnTo>
                  <a:pt x="4317543" y="4789551"/>
                </a:lnTo>
                <a:lnTo>
                  <a:pt x="4320476" y="4738408"/>
                </a:lnTo>
                <a:lnTo>
                  <a:pt x="4323118" y="4687265"/>
                </a:lnTo>
                <a:lnTo>
                  <a:pt x="4325467" y="4636097"/>
                </a:lnTo>
                <a:lnTo>
                  <a:pt x="4329366" y="4533722"/>
                </a:lnTo>
                <a:lnTo>
                  <a:pt x="4332275" y="4431296"/>
                </a:lnTo>
                <a:lnTo>
                  <a:pt x="4334319" y="4328846"/>
                </a:lnTo>
                <a:lnTo>
                  <a:pt x="4335577" y="4226357"/>
                </a:lnTo>
                <a:lnTo>
                  <a:pt x="4336173" y="4123842"/>
                </a:lnTo>
                <a:lnTo>
                  <a:pt x="4336034" y="3970083"/>
                </a:lnTo>
                <a:lnTo>
                  <a:pt x="4334992" y="3816337"/>
                </a:lnTo>
                <a:lnTo>
                  <a:pt x="4329696" y="3355695"/>
                </a:lnTo>
                <a:lnTo>
                  <a:pt x="4326852" y="3202457"/>
                </a:lnTo>
                <a:lnTo>
                  <a:pt x="4323867" y="3084436"/>
                </a:lnTo>
                <a:lnTo>
                  <a:pt x="4531741" y="3087547"/>
                </a:lnTo>
                <a:lnTo>
                  <a:pt x="4836769" y="3090176"/>
                </a:lnTo>
                <a:lnTo>
                  <a:pt x="5090960" y="3090748"/>
                </a:lnTo>
                <a:lnTo>
                  <a:pt x="5294300" y="3089922"/>
                </a:lnTo>
                <a:lnTo>
                  <a:pt x="5497601" y="3087776"/>
                </a:lnTo>
                <a:lnTo>
                  <a:pt x="5650065" y="3085223"/>
                </a:lnTo>
                <a:lnTo>
                  <a:pt x="5802515" y="3081782"/>
                </a:lnTo>
                <a:lnTo>
                  <a:pt x="5954928" y="3077387"/>
                </a:lnTo>
                <a:lnTo>
                  <a:pt x="6107328" y="3071977"/>
                </a:lnTo>
                <a:lnTo>
                  <a:pt x="6259690" y="3065475"/>
                </a:lnTo>
                <a:lnTo>
                  <a:pt x="6412865" y="3056051"/>
                </a:lnTo>
                <a:lnTo>
                  <a:pt x="6566001" y="3045764"/>
                </a:lnTo>
                <a:lnTo>
                  <a:pt x="6719087" y="3034563"/>
                </a:lnTo>
                <a:lnTo>
                  <a:pt x="6872110" y="3022384"/>
                </a:lnTo>
                <a:lnTo>
                  <a:pt x="7025043" y="3009176"/>
                </a:lnTo>
                <a:lnTo>
                  <a:pt x="7177887" y="2994901"/>
                </a:lnTo>
                <a:lnTo>
                  <a:pt x="7330618" y="2979509"/>
                </a:lnTo>
                <a:lnTo>
                  <a:pt x="7432370" y="2968599"/>
                </a:lnTo>
                <a:lnTo>
                  <a:pt x="7534072" y="2957144"/>
                </a:lnTo>
                <a:lnTo>
                  <a:pt x="7635697" y="2945142"/>
                </a:lnTo>
                <a:lnTo>
                  <a:pt x="7750823" y="2930842"/>
                </a:lnTo>
                <a:lnTo>
                  <a:pt x="7750823" y="2758503"/>
                </a:lnTo>
                <a:close/>
              </a:path>
            </a:pathLst>
          </a:custGeom>
          <a:solidFill>
            <a:srgbClr val="3C2A12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285720" y="1857364"/>
            <a:ext cx="5143536" cy="443967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42900" marR="508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pt-BR" sz="2400" b="0" i="0" u="none" strike="noStrike" kern="1200" cap="none" spc="11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	</a:t>
            </a:r>
            <a:r>
              <a:rPr kumimoji="0" lang="pt-BR" sz="2400" b="0" i="0" u="none" strike="noStrike" kern="1200" cap="none" spc="1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1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araucária,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o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9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ipê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9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amarelo,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o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9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igarapé,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o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8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mandacaru,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9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onça </a:t>
            </a:r>
            <a:r>
              <a:rPr kumimoji="0" lang="pt-BR" sz="2400" b="0" i="0" u="none" strike="noStrike" kern="1200" cap="none" spc="-8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pintada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9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5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araras</a:t>
            </a:r>
            <a:r>
              <a:rPr kumimoji="0" lang="pt-BR" sz="2400" b="0" i="0" u="none" strike="noStrike" kern="1200" cap="none" spc="-254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7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canindés,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3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representam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</a:t>
            </a:r>
            <a:r>
              <a:rPr kumimoji="0" lang="pt-BR" sz="2400" b="1" i="0" u="none" strike="noStrike" kern="1200" cap="none" spc="-27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-6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fauna</a:t>
            </a:r>
            <a:r>
              <a:rPr kumimoji="0" lang="pt-BR" sz="2400" b="1" i="0" u="none" strike="noStrike" kern="1200" cap="none" spc="-27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-9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</a:t>
            </a:r>
            <a:r>
              <a:rPr kumimoji="0" lang="pt-BR" sz="2400" b="1" i="0" u="none" strike="noStrike" kern="1200" cap="none" spc="-27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</a:t>
            </a:r>
            <a:r>
              <a:rPr kumimoji="0" lang="pt-BR" sz="2400" b="1" i="0" u="none" strike="noStrike" kern="1200" cap="none" spc="-27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flora </a:t>
            </a:r>
            <a:r>
              <a:rPr kumimoji="0" lang="pt-BR" sz="2400" b="1" i="0" u="none" strike="noStrike" kern="1200" cap="none" spc="-5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brasileiras</a:t>
            </a:r>
            <a:r>
              <a:rPr kumimoji="0" lang="pt-BR" sz="2400" b="1" i="0" u="none" strike="noStrike" kern="1200" cap="none" spc="-27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-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em</a:t>
            </a:r>
            <a:r>
              <a:rPr kumimoji="0" lang="pt-BR" sz="2400" b="1" i="0" u="none" strike="noStrike" kern="1200" cap="none" spc="-27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-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toda</a:t>
            </a:r>
            <a:r>
              <a:rPr kumimoji="0" lang="pt-BR" sz="2400" b="1" i="0" u="none" strike="noStrike" kern="1200" cap="none" spc="-27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</a:t>
            </a:r>
            <a:r>
              <a:rPr kumimoji="0" lang="pt-BR" sz="2400" b="1" i="0" u="none" strike="noStrike" kern="1200" cap="none" spc="-27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sua</a:t>
            </a:r>
            <a:r>
              <a:rPr kumimoji="0" lang="pt-BR" sz="2400" b="1" i="0" u="none" strike="noStrike" kern="1200" cap="none" spc="-27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-9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exuberância</a:t>
            </a:r>
            <a:r>
              <a:rPr kumimoji="0" lang="pt-BR" sz="2400" b="0" i="0" u="none" strike="noStrike" kern="1200" cap="none" spc="-9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,</a:t>
            </a:r>
            <a:r>
              <a:rPr kumimoji="0" lang="pt-BR" sz="2400" b="0" i="0" u="none" strike="noStrike" kern="1200" cap="none" spc="-254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que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ao</a:t>
            </a:r>
            <a:r>
              <a:rPr kumimoji="0" lang="pt-BR" sz="2400" b="0" i="0" u="none" strike="noStrike" kern="1200" cap="none" spc="-254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invés</a:t>
            </a:r>
            <a:r>
              <a:rPr kumimoji="0" lang="pt-BR" sz="2400" b="0" i="0" u="none" strike="noStrike" kern="1200" cap="none" spc="-2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2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de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serem</a:t>
            </a:r>
            <a:r>
              <a:rPr kumimoji="0" lang="pt-BR" sz="2400" b="0" i="0" u="none" strike="noStrike" kern="1200" cap="none" spc="-254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exploradas</a:t>
            </a:r>
            <a:r>
              <a:rPr kumimoji="0" lang="pt-BR" sz="2400" b="0" i="0" u="none" strike="noStrike" kern="1200" cap="none" spc="-2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de</a:t>
            </a:r>
            <a:r>
              <a:rPr kumimoji="0" lang="pt-BR" sz="2400" b="0" i="0" u="none" strike="noStrike" kern="1200" cap="none" spc="-2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forma</a:t>
            </a:r>
            <a:r>
              <a:rPr kumimoji="0" lang="pt-BR" sz="2400" b="0" i="0" u="none" strike="noStrike" kern="1200" cap="none" spc="-254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9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predatória,</a:t>
            </a:r>
            <a:r>
              <a:rPr kumimoji="0" lang="pt-BR" sz="2400" b="0" i="0" u="none" strike="noStrike" kern="1200" cap="none" spc="-2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precisam</a:t>
            </a:r>
            <a:r>
              <a:rPr kumimoji="0" lang="pt-BR" sz="2400" b="0" i="0" u="none" strike="noStrike" kern="1200" cap="none" spc="-2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2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ser </a:t>
            </a:r>
            <a:r>
              <a:rPr kumimoji="0" lang="pt-BR" sz="24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cuidadas</a:t>
            </a:r>
            <a:r>
              <a:rPr kumimoji="0" lang="pt-BR" sz="2400" b="0" i="0" u="none" strike="noStrike" kern="1200" cap="none" spc="-2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</a:t>
            </a:r>
            <a:r>
              <a:rPr kumimoji="0" lang="pt-BR" sz="2400" b="0" i="0" u="none" strike="noStrike" kern="1200" cap="none" spc="-2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integradas</a:t>
            </a:r>
            <a:r>
              <a:rPr kumimoji="0" lang="pt-BR" sz="2400" b="0" i="0" u="none" strike="noStrike" kern="1200" cap="none" spc="-2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pelo</a:t>
            </a:r>
            <a:r>
              <a:rPr kumimoji="0" lang="pt-BR" sz="2400" b="0" i="0" u="none" strike="noStrike" kern="1200" cap="none" spc="-2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ser</a:t>
            </a:r>
            <a:r>
              <a:rPr kumimoji="0" lang="pt-BR" sz="2400" b="0" i="0" u="none" strike="noStrike" kern="1200" cap="none" spc="-2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6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humano,</a:t>
            </a:r>
            <a:r>
              <a:rPr kumimoji="0" lang="pt-BR" sz="2400" b="0" i="0" u="none" strike="noStrike" kern="1200" cap="none" spc="-2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chamado</a:t>
            </a:r>
            <a:r>
              <a:rPr kumimoji="0" lang="pt-BR" sz="2400" b="0" i="0" u="none" strike="noStrike" kern="1200" cap="none" spc="-2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2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por</a:t>
            </a:r>
            <a:r>
              <a:rPr kumimoji="0" lang="pt-BR" sz="2400" b="0" i="0" u="none" strike="noStrike" kern="1200" cap="none" spc="-2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7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Deus</a:t>
            </a:r>
            <a:r>
              <a:rPr kumimoji="0" lang="pt-BR" sz="2400" b="0" i="0" u="none" strike="noStrike" kern="1200" cap="none" spc="-2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ser</a:t>
            </a:r>
            <a:r>
              <a:rPr kumimoji="0" lang="pt-BR" sz="2400" b="0" i="0" u="none" strike="noStrike" kern="1200" cap="none" spc="-27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o</a:t>
            </a:r>
            <a:r>
              <a:rPr kumimoji="0" lang="pt-BR" sz="2400" b="0" i="0" u="none" strike="noStrike" kern="1200" cap="none" spc="-27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guarda</a:t>
            </a:r>
            <a:r>
              <a:rPr kumimoji="0" lang="pt-BR" sz="2400" b="0" i="0" u="none" strike="noStrike" kern="1200" cap="none" spc="-27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</a:t>
            </a:r>
            <a:r>
              <a:rPr kumimoji="0" lang="pt-BR" sz="2400" b="0" i="0" u="none" strike="noStrike" kern="1200" cap="none" spc="-27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o</a:t>
            </a:r>
            <a:r>
              <a:rPr kumimoji="0" lang="pt-BR" sz="2400" b="0" i="0" u="none" strike="noStrike" kern="1200" cap="none" spc="-27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5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cuidador</a:t>
            </a:r>
            <a:r>
              <a:rPr kumimoji="0" lang="pt-BR" sz="2400" b="0" i="0" u="none" strike="noStrike" kern="1200" cap="none" spc="-27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de</a:t>
            </a:r>
            <a:r>
              <a:rPr kumimoji="0" lang="pt-BR" sz="2400" b="0" i="0" u="none" strike="noStrike" kern="1200" cap="none" spc="-27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3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toda</a:t>
            </a:r>
            <a:r>
              <a:rPr kumimoji="0" lang="pt-BR" sz="2400" b="0" i="0" u="none" strike="noStrike" kern="1200" cap="none" spc="-27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9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</a:t>
            </a:r>
            <a:r>
              <a:rPr kumimoji="0" lang="pt-BR" sz="2400" b="0" i="0" u="none" strike="noStrike" kern="1200" cap="none" spc="-27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Criação.</a:t>
            </a:r>
            <a:endParaRPr kumimoji="0" lang="pt-BR" sz="24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214282" y="642918"/>
            <a:ext cx="5398135" cy="964243"/>
          </a:xfrm>
          <a:prstGeom prst="rect">
            <a:avLst/>
          </a:prstGeom>
        </p:spPr>
        <p:txBody>
          <a:bodyPr vert="horz" wrap="square" lIns="0" tIns="406278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430" normalizeH="0" baseline="0" noProof="0" dirty="0" smtClean="0">
                <a:ln>
                  <a:noFill/>
                </a:ln>
                <a:solidFill>
                  <a:srgbClr val="1C3737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</a:t>
            </a:r>
            <a:r>
              <a:rPr kumimoji="0" lang="pt-BR" sz="3600" b="1" i="0" u="none" strike="noStrike" kern="1200" cap="none" spc="-1225" normalizeH="0" baseline="0" noProof="0" dirty="0" smtClean="0">
                <a:ln>
                  <a:noFill/>
                </a:ln>
                <a:solidFill>
                  <a:srgbClr val="1C3737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pt-BR" sz="3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1C3737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NATUREZA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5720" y="357166"/>
            <a:ext cx="707236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89860" algn="l"/>
                <a:tab pos="3332479" algn="l"/>
              </a:tabLst>
            </a:pPr>
            <a:r>
              <a:rPr sz="2800" b="1" spc="21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S</a:t>
            </a:r>
            <a:r>
              <a:rPr sz="2800" b="1" spc="-25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9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G</a:t>
            </a:r>
            <a:r>
              <a:rPr sz="28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5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N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28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F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28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6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C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28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204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D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22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O</a:t>
            </a:r>
            <a:r>
              <a:rPr sz="28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6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S</a:t>
            </a:r>
            <a:r>
              <a:rPr sz="28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	</a:t>
            </a:r>
            <a:r>
              <a:rPr sz="2800" b="1" spc="204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D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O</a:t>
            </a:r>
            <a:r>
              <a:rPr sz="28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	</a:t>
            </a:r>
            <a:r>
              <a:rPr sz="2800" b="1" spc="16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C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R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T</a:t>
            </a:r>
            <a:r>
              <a:rPr sz="28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28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2800" b="1" spc="9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Z</a:t>
            </a:r>
            <a:endParaRPr sz="2800" b="1">
              <a:latin typeface="Century Gothic" pitchFamily="34" charset="0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rcRect t="13889"/>
          <a:stretch>
            <a:fillRect/>
          </a:stretch>
        </p:blipFill>
        <p:spPr>
          <a:xfrm>
            <a:off x="5572132" y="1357298"/>
            <a:ext cx="3500462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 txBox="1"/>
          <p:nvPr/>
        </p:nvSpPr>
        <p:spPr>
          <a:xfrm>
            <a:off x="142876" y="1571612"/>
            <a:ext cx="5000628" cy="4439036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R="5080" algn="just"/>
            <a:r>
              <a:rPr lang="pt-BR" sz="2400" spc="190" dirty="0" smtClean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	</a:t>
            </a:r>
            <a:r>
              <a:rPr sz="2400" spc="190" smtClean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Os</a:t>
            </a:r>
            <a:r>
              <a:rPr sz="2400" spc="-265" smtClean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3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prédios</a:t>
            </a:r>
            <a:r>
              <a:rPr sz="2400" spc="-2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</a:t>
            </a:r>
            <a:r>
              <a:rPr sz="2400" spc="-2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as</a:t>
            </a:r>
            <a:r>
              <a:rPr sz="2400" spc="-2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favelas</a:t>
            </a:r>
            <a:r>
              <a:rPr sz="2400" spc="-2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7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refletem</a:t>
            </a:r>
            <a:r>
              <a:rPr sz="2400" spc="-2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o</a:t>
            </a:r>
            <a:r>
              <a:rPr sz="2400" spc="-2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7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Brasil</a:t>
            </a:r>
            <a:r>
              <a:rPr sz="2400" spc="-2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9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</a:t>
            </a:r>
            <a:r>
              <a:rPr sz="2400" spc="-2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cada</a:t>
            </a:r>
            <a:r>
              <a:rPr sz="2400" spc="-2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1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dia</a:t>
            </a:r>
            <a:r>
              <a:rPr sz="2400" spc="-2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mais </a:t>
            </a:r>
            <a:r>
              <a:rPr sz="2400" spc="-7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urbano,</a:t>
            </a:r>
            <a:r>
              <a:rPr sz="2400" spc="-2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onde</a:t>
            </a:r>
            <a:r>
              <a:rPr sz="2400" spc="-2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se</a:t>
            </a:r>
            <a:r>
              <a:rPr sz="2400" spc="-2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aglomeram</a:t>
            </a:r>
            <a:r>
              <a:rPr sz="2400" spc="-2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5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verdadeiras</a:t>
            </a:r>
            <a:r>
              <a:rPr sz="2400" spc="-2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multidões</a:t>
            </a:r>
            <a:r>
              <a:rPr sz="2400" spc="-2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num </a:t>
            </a:r>
            <a:r>
              <a:rPr sz="2400" spc="-5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estilo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de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8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vida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distante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da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natureza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7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altamente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7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prejudicial </a:t>
            </a:r>
            <a:r>
              <a:rPr sz="2400" spc="-9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à</a:t>
            </a:r>
            <a:r>
              <a:rPr sz="2400" spc="-254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12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vida.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Cada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um</a:t>
            </a:r>
            <a:r>
              <a:rPr sz="2400" spc="-254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de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nós,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seres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humanos,</a:t>
            </a:r>
            <a:r>
              <a:rPr sz="2400" spc="-254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o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6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campo,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 </a:t>
            </a:r>
            <a:r>
              <a:rPr sz="2400" spc="-10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cidade,</a:t>
            </a:r>
            <a:r>
              <a:rPr sz="24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10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os</a:t>
            </a:r>
            <a:r>
              <a:rPr sz="24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9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animais,</a:t>
            </a:r>
            <a:r>
              <a:rPr sz="2400" spc="-2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9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</a:t>
            </a:r>
            <a:r>
              <a:rPr sz="24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vegetação</a:t>
            </a:r>
            <a:r>
              <a:rPr sz="2400" spc="-2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4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e</a:t>
            </a:r>
            <a:r>
              <a:rPr sz="24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as</a:t>
            </a:r>
            <a:r>
              <a:rPr sz="2400" spc="-2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águas</a:t>
            </a:r>
            <a:r>
              <a:rPr sz="2400" spc="-24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fomos</a:t>
            </a:r>
            <a:r>
              <a:rPr sz="2400" spc="-23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criados </a:t>
            </a:r>
            <a:r>
              <a:rPr sz="2400" spc="-8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para</a:t>
            </a:r>
            <a:r>
              <a:rPr sz="2400" spc="-229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7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ser,</a:t>
            </a:r>
            <a:r>
              <a:rPr sz="2400" spc="-229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com</a:t>
            </a:r>
            <a:r>
              <a:rPr sz="2400" spc="-229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9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</a:t>
            </a:r>
            <a:r>
              <a:rPr sz="2400" spc="-229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nossa</a:t>
            </a:r>
            <a:r>
              <a:rPr sz="2400" spc="-229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12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vida,</a:t>
            </a:r>
            <a:r>
              <a:rPr sz="2400" spc="-229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um</a:t>
            </a:r>
            <a:r>
              <a:rPr sz="2400" spc="-229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6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verdadeiro</a:t>
            </a:r>
            <a:r>
              <a:rPr sz="2400" spc="-229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7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“louvor</a:t>
            </a:r>
            <a:r>
              <a:rPr sz="2400" spc="-229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das </a:t>
            </a:r>
            <a:r>
              <a:rPr sz="2400" spc="-8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criaturas”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ao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bom</a:t>
            </a:r>
            <a:r>
              <a:rPr sz="2400" spc="-25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Century Gothic" pitchFamily="34" charset="0"/>
                <a:cs typeface="Trebuchet MS"/>
              </a:rPr>
              <a:t>Deus.</a:t>
            </a:r>
            <a:endParaRPr sz="2400" dirty="0">
              <a:solidFill>
                <a:schemeClr val="tx1"/>
              </a:solidFill>
              <a:latin typeface="Century Gothic" pitchFamily="34" charset="0"/>
              <a:cs typeface="Trebuchet MS"/>
            </a:endParaRPr>
          </a:p>
        </p:txBody>
      </p:sp>
      <p:sp>
        <p:nvSpPr>
          <p:cNvPr id="3" name="object 4"/>
          <p:cNvSpPr txBox="1">
            <a:spLocks/>
          </p:cNvSpPr>
          <p:nvPr/>
        </p:nvSpPr>
        <p:spPr>
          <a:xfrm>
            <a:off x="214282" y="500042"/>
            <a:ext cx="5398135" cy="1030818"/>
          </a:xfrm>
          <a:prstGeom prst="rect">
            <a:avLst/>
          </a:prstGeom>
        </p:spPr>
        <p:txBody>
          <a:bodyPr vert="horz" wrap="square" lIns="0" tIns="411249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430" normalizeH="0" baseline="0" noProof="0" dirty="0" smtClean="0">
                <a:ln>
                  <a:noFill/>
                </a:ln>
                <a:solidFill>
                  <a:srgbClr val="3C2A12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 </a:t>
            </a:r>
            <a:r>
              <a:rPr kumimoji="0" lang="pt-BR" sz="4000" b="1" i="0" u="none" strike="noStrike" kern="1200" cap="none" spc="-1230" normalizeH="0" baseline="0" noProof="0" dirty="0" smtClean="0">
                <a:ln>
                  <a:noFill/>
                </a:ln>
                <a:solidFill>
                  <a:srgbClr val="3C2A12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pt-BR" sz="4000" b="1" i="0" u="none" strike="noStrike" kern="1200" cap="none" spc="114" normalizeH="0" baseline="0" noProof="0" dirty="0" smtClean="0">
                <a:ln>
                  <a:noFill/>
                </a:ln>
                <a:solidFill>
                  <a:srgbClr val="3C2A12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CIDADE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object 5"/>
          <p:cNvSpPr txBox="1"/>
          <p:nvPr/>
        </p:nvSpPr>
        <p:spPr>
          <a:xfrm>
            <a:off x="214282" y="285728"/>
            <a:ext cx="771530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89860" algn="l"/>
                <a:tab pos="3332479" algn="l"/>
              </a:tabLst>
            </a:pPr>
            <a:r>
              <a:rPr sz="3200" b="1" spc="21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S</a:t>
            </a:r>
            <a:r>
              <a:rPr sz="3200" b="1" spc="-25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32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9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G</a:t>
            </a:r>
            <a:r>
              <a:rPr sz="32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15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N</a:t>
            </a:r>
            <a:r>
              <a:rPr sz="32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32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F</a:t>
            </a:r>
            <a:r>
              <a:rPr sz="32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-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I</a:t>
            </a:r>
            <a:r>
              <a:rPr sz="32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16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C</a:t>
            </a:r>
            <a:r>
              <a:rPr sz="32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32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204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D</a:t>
            </a:r>
            <a:r>
              <a:rPr sz="32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22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O</a:t>
            </a:r>
            <a:r>
              <a:rPr sz="32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16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S</a:t>
            </a:r>
            <a:r>
              <a:rPr sz="32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	</a:t>
            </a:r>
            <a:r>
              <a:rPr sz="3200" b="1" spc="204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D</a:t>
            </a:r>
            <a:r>
              <a:rPr sz="32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1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O</a:t>
            </a:r>
            <a:r>
              <a:rPr sz="32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	</a:t>
            </a:r>
            <a:r>
              <a:rPr sz="3200" b="1" spc="16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C</a:t>
            </a:r>
            <a:r>
              <a:rPr sz="32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32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R</a:t>
            </a:r>
            <a:r>
              <a:rPr sz="32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7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T</a:t>
            </a:r>
            <a:r>
              <a:rPr sz="3200" b="1" spc="-23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10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A</a:t>
            </a:r>
            <a:r>
              <a:rPr sz="3200" b="1" spc="-240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 </a:t>
            </a:r>
            <a:r>
              <a:rPr sz="3200" b="1" spc="95" dirty="0">
                <a:solidFill>
                  <a:srgbClr val="092331"/>
                </a:solidFill>
                <a:latin typeface="Century Gothic" pitchFamily="34" charset="0"/>
                <a:cs typeface="Trebuchet MS"/>
              </a:rPr>
              <a:t>Z</a:t>
            </a:r>
            <a:endParaRPr sz="3200" b="1">
              <a:latin typeface="Century Gothic" pitchFamily="34" charset="0"/>
              <a:cs typeface="Trebuchet MS"/>
            </a:endParaRPr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rcRect t="27083"/>
          <a:stretch>
            <a:fillRect/>
          </a:stretch>
        </p:blipFill>
        <p:spPr>
          <a:xfrm>
            <a:off x="5286380" y="857232"/>
            <a:ext cx="3786182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d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2395</TotalTime>
  <Words>2663</Words>
  <Application>Microsoft Office PowerPoint</Application>
  <PresentationFormat>Apresentação na tela (4:3)</PresentationFormat>
  <Paragraphs>156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62" baseType="lpstr">
      <vt:lpstr>Arial</vt:lpstr>
      <vt:lpstr>Calibri</vt:lpstr>
      <vt:lpstr>Century Gothic</vt:lpstr>
      <vt:lpstr>Effra VF Trial Black</vt:lpstr>
      <vt:lpstr>Effra VF Trial Light</vt:lpstr>
      <vt:lpstr>Effra VF Trial Thin</vt:lpstr>
      <vt:lpstr>Tahoma</vt:lpstr>
      <vt:lpstr>Times New Roman</vt:lpstr>
      <vt:lpstr>Trebuchet MS</vt:lpstr>
      <vt:lpstr>Verdana</vt:lpstr>
      <vt:lpstr>Wingdings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 narrativas da criação, no livro do Gênesis</vt:lpstr>
      <vt:lpstr>Apresentação do PowerPoint</vt:lpstr>
      <vt:lpstr>Apresentação do PowerPoint</vt:lpstr>
      <vt:lpstr>Apresentação do PowerPoint</vt:lpstr>
      <vt:lpstr>Livros do Êxodo e Números</vt:lpstr>
      <vt:lpstr>Leis Ambientais Descanso sabático</vt:lpstr>
      <vt:lpstr>Ano Sabático – Ano Jubilar</vt:lpstr>
      <vt:lpstr>Jesus e o anúncio da Boa Nova</vt:lpstr>
      <vt:lpstr>Apresentação do PowerPoint</vt:lpstr>
      <vt:lpstr>Presença do Espírito Santo</vt:lpstr>
      <vt:lpstr>Apresentação do PowerPoint</vt:lpstr>
      <vt:lpstr>Ecologia integral na perspectiva dos Santos Padres da Igreja (Sec. I-V)</vt:lpstr>
      <vt:lpstr>São Clemente Romano (quarto bispo de Roma – sc. I-II)</vt:lpstr>
      <vt:lpstr>Santo Ambrósio (sc. II e III)</vt:lpstr>
      <vt:lpstr>Santo Agostinho (sc. IV e V)</vt:lpstr>
      <vt:lpstr>Apresentação do PowerPoint</vt:lpstr>
      <vt:lpstr>Ensinamentos do Magistério e da Doutrina social</vt:lpstr>
      <vt:lpstr>Papa Francisco – Laudato Sì</vt:lpstr>
      <vt:lpstr>Papa Francisco: Laudate Deum</vt:lpstr>
      <vt:lpstr>Apresentação do PowerPoint</vt:lpstr>
      <vt:lpstr>Contribuição das ciências</vt:lpstr>
      <vt:lpstr>Sabedoria dos povos</vt:lpstr>
      <vt:lpstr>Apresentação do PowerPoint</vt:lpstr>
      <vt:lpstr>Cosmovisão integradora</vt:lpstr>
      <vt:lpstr>Apresentação do PowerPoint</vt:lpstr>
      <vt:lpstr>Conversão quaresmal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Pessoal</dc:creator>
  <cp:lastModifiedBy>Conta da Microsoft</cp:lastModifiedBy>
  <cp:revision>422</cp:revision>
  <cp:lastPrinted>2019-11-13T20:54:37Z</cp:lastPrinted>
  <dcterms:created xsi:type="dcterms:W3CDTF">2015-02-03T10:44:36Z</dcterms:created>
  <dcterms:modified xsi:type="dcterms:W3CDTF">2025-03-11T16:43:33Z</dcterms:modified>
</cp:coreProperties>
</file>